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2" autoAdjust="0"/>
    <p:restoredTop sz="85176" autoAdjust="0"/>
  </p:normalViewPr>
  <p:slideViewPr>
    <p:cSldViewPr snapToGrid="0" snapToObjects="1">
      <p:cViewPr varScale="1">
        <p:scale>
          <a:sx n="75" d="100"/>
          <a:sy n="75" d="100"/>
        </p:scale>
        <p:origin x="1109" y="43"/>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582B8E-E544-4E74-9817-2E2E156B4CA6}" type="doc">
      <dgm:prSet loTypeId="urn:microsoft.com/office/officeart/2005/8/layout/bProcess4" loCatId="process" qsTypeId="urn:microsoft.com/office/officeart/2005/8/quickstyle/simple5" qsCatId="simple" csTypeId="urn:microsoft.com/office/officeart/2005/8/colors/accent0_3" csCatId="mainScheme" phldr="1"/>
      <dgm:spPr/>
      <dgm:t>
        <a:bodyPr/>
        <a:lstStyle/>
        <a:p>
          <a:endParaRPr lang="en-IN"/>
        </a:p>
      </dgm:t>
    </dgm:pt>
    <dgm:pt modelId="{D36F6D96-BCC1-491C-989D-80F9FD01880F}">
      <dgm:prSet phldrT="[Text]"/>
      <dgm:spPr/>
      <dgm:t>
        <a:bodyPr/>
        <a:lstStyle/>
        <a:p>
          <a:r>
            <a:rPr lang="en-IN" dirty="0"/>
            <a:t>Request and parse the SpaceX launch data using the GET requests</a:t>
          </a:r>
        </a:p>
      </dgm:t>
    </dgm:pt>
    <dgm:pt modelId="{C94D4A93-31FF-4906-B793-F86957923E26}" type="parTrans" cxnId="{BCB749EB-312F-4F5E-B508-665A011A16F6}">
      <dgm:prSet/>
      <dgm:spPr/>
      <dgm:t>
        <a:bodyPr/>
        <a:lstStyle/>
        <a:p>
          <a:endParaRPr lang="en-IN"/>
        </a:p>
      </dgm:t>
    </dgm:pt>
    <dgm:pt modelId="{D6C1E2EC-1427-4FD6-9EC1-904CE226F22C}" type="sibTrans" cxnId="{BCB749EB-312F-4F5E-B508-665A011A16F6}">
      <dgm:prSet/>
      <dgm:spPr/>
      <dgm:t>
        <a:bodyPr/>
        <a:lstStyle/>
        <a:p>
          <a:endParaRPr lang="en-IN"/>
        </a:p>
      </dgm:t>
    </dgm:pt>
    <dgm:pt modelId="{C16FDCD0-843D-49BD-A772-B2AAC94C0F3F}">
      <dgm:prSet phldrT="[Text]"/>
      <dgm:spPr/>
      <dgm:t>
        <a:bodyPr/>
        <a:lstStyle/>
        <a:p>
          <a:r>
            <a:rPr lang="en-IN" dirty="0"/>
            <a:t>Filter the data frame to only include Falcon 9 launches</a:t>
          </a:r>
        </a:p>
      </dgm:t>
    </dgm:pt>
    <dgm:pt modelId="{FFDEC7A5-DA25-4F25-9ABC-18071786D458}" type="parTrans" cxnId="{94EA8336-8AE4-41BE-946E-C22093819784}">
      <dgm:prSet/>
      <dgm:spPr/>
      <dgm:t>
        <a:bodyPr/>
        <a:lstStyle/>
        <a:p>
          <a:endParaRPr lang="en-IN"/>
        </a:p>
      </dgm:t>
    </dgm:pt>
    <dgm:pt modelId="{1DB42225-F815-4082-82CF-B3AAC99138E3}" type="sibTrans" cxnId="{94EA8336-8AE4-41BE-946E-C22093819784}">
      <dgm:prSet/>
      <dgm:spPr/>
      <dgm:t>
        <a:bodyPr/>
        <a:lstStyle/>
        <a:p>
          <a:endParaRPr lang="en-IN"/>
        </a:p>
      </dgm:t>
    </dgm:pt>
    <dgm:pt modelId="{AE851B68-901B-440D-952A-81ED084BBCF1}">
      <dgm:prSet phldrT="[Text]"/>
      <dgm:spPr/>
      <dgm:t>
        <a:bodyPr/>
        <a:lstStyle/>
        <a:p>
          <a:r>
            <a:rPr lang="en-IN" dirty="0"/>
            <a:t>Replace the missing values of Payload Mass with mean of all other records</a:t>
          </a:r>
        </a:p>
      </dgm:t>
    </dgm:pt>
    <dgm:pt modelId="{0C89311B-6DB9-4DA3-AE11-0D393D16839A}" type="parTrans" cxnId="{89EC3BD9-AB48-4C11-A752-425BF8CF9C02}">
      <dgm:prSet/>
      <dgm:spPr/>
      <dgm:t>
        <a:bodyPr/>
        <a:lstStyle/>
        <a:p>
          <a:endParaRPr lang="en-IN"/>
        </a:p>
      </dgm:t>
    </dgm:pt>
    <dgm:pt modelId="{39592AA6-6127-4C6F-BF8E-69C903464710}" type="sibTrans" cxnId="{89EC3BD9-AB48-4C11-A752-425BF8CF9C02}">
      <dgm:prSet/>
      <dgm:spPr/>
      <dgm:t>
        <a:bodyPr/>
        <a:lstStyle/>
        <a:p>
          <a:endParaRPr lang="en-IN"/>
        </a:p>
      </dgm:t>
    </dgm:pt>
    <dgm:pt modelId="{24C0050D-3EAC-44A8-8166-11CD6A475044}">
      <dgm:prSet phldrT="[Text]"/>
      <dgm:spPr/>
      <dgm:t>
        <a:bodyPr/>
        <a:lstStyle/>
        <a:p>
          <a:r>
            <a:rPr lang="en-IN" dirty="0"/>
            <a:t>Exporting the data frame to a csv file for further analysis</a:t>
          </a:r>
        </a:p>
      </dgm:t>
    </dgm:pt>
    <dgm:pt modelId="{1FA7FEF0-83AE-46B3-8915-F9AC521E5B9F}" type="parTrans" cxnId="{C377A681-76F2-42E8-8312-0786C06B960B}">
      <dgm:prSet/>
      <dgm:spPr/>
      <dgm:t>
        <a:bodyPr/>
        <a:lstStyle/>
        <a:p>
          <a:endParaRPr lang="en-IN"/>
        </a:p>
      </dgm:t>
    </dgm:pt>
    <dgm:pt modelId="{C0CCC74A-B829-4EEA-8E1D-B4D698F4445A}" type="sibTrans" cxnId="{C377A681-76F2-42E8-8312-0786C06B960B}">
      <dgm:prSet/>
      <dgm:spPr/>
      <dgm:t>
        <a:bodyPr/>
        <a:lstStyle/>
        <a:p>
          <a:endParaRPr lang="en-IN"/>
        </a:p>
      </dgm:t>
    </dgm:pt>
    <dgm:pt modelId="{C3253C6B-4591-4BAA-850C-2B36B4C6D3F1}" type="pres">
      <dgm:prSet presAssocID="{DF582B8E-E544-4E74-9817-2E2E156B4CA6}" presName="Name0" presStyleCnt="0">
        <dgm:presLayoutVars>
          <dgm:dir/>
          <dgm:resizeHandles/>
        </dgm:presLayoutVars>
      </dgm:prSet>
      <dgm:spPr/>
    </dgm:pt>
    <dgm:pt modelId="{C72684F2-1AEA-491D-90FB-3FF0235D6608}" type="pres">
      <dgm:prSet presAssocID="{D36F6D96-BCC1-491C-989D-80F9FD01880F}" presName="compNode" presStyleCnt="0"/>
      <dgm:spPr/>
    </dgm:pt>
    <dgm:pt modelId="{1F5001D7-0F16-43F5-8760-2CC1582861C4}" type="pres">
      <dgm:prSet presAssocID="{D36F6D96-BCC1-491C-989D-80F9FD01880F}" presName="dummyConnPt" presStyleCnt="0"/>
      <dgm:spPr/>
    </dgm:pt>
    <dgm:pt modelId="{417C89F8-A28B-44E7-99D3-E1B080BFA836}" type="pres">
      <dgm:prSet presAssocID="{D36F6D96-BCC1-491C-989D-80F9FD01880F}" presName="node" presStyleLbl="node1" presStyleIdx="0" presStyleCnt="4">
        <dgm:presLayoutVars>
          <dgm:bulletEnabled val="1"/>
        </dgm:presLayoutVars>
      </dgm:prSet>
      <dgm:spPr/>
    </dgm:pt>
    <dgm:pt modelId="{A2159EA7-176D-423F-BCA3-568FB358DA89}" type="pres">
      <dgm:prSet presAssocID="{D6C1E2EC-1427-4FD6-9EC1-904CE226F22C}" presName="sibTrans" presStyleLbl="bgSibTrans2D1" presStyleIdx="0" presStyleCnt="3"/>
      <dgm:spPr/>
    </dgm:pt>
    <dgm:pt modelId="{9D5712F9-81CA-44F1-974B-6451A422C4DC}" type="pres">
      <dgm:prSet presAssocID="{C16FDCD0-843D-49BD-A772-B2AAC94C0F3F}" presName="compNode" presStyleCnt="0"/>
      <dgm:spPr/>
    </dgm:pt>
    <dgm:pt modelId="{29B0C345-790B-4E3C-99E8-40B421C22F78}" type="pres">
      <dgm:prSet presAssocID="{C16FDCD0-843D-49BD-A772-B2AAC94C0F3F}" presName="dummyConnPt" presStyleCnt="0"/>
      <dgm:spPr/>
    </dgm:pt>
    <dgm:pt modelId="{1A297BBA-C404-40A7-8AE1-EFB3A23B370C}" type="pres">
      <dgm:prSet presAssocID="{C16FDCD0-843D-49BD-A772-B2AAC94C0F3F}" presName="node" presStyleLbl="node1" presStyleIdx="1" presStyleCnt="4">
        <dgm:presLayoutVars>
          <dgm:bulletEnabled val="1"/>
        </dgm:presLayoutVars>
      </dgm:prSet>
      <dgm:spPr/>
    </dgm:pt>
    <dgm:pt modelId="{3D87C262-B9DF-4816-AB81-902B91C2119B}" type="pres">
      <dgm:prSet presAssocID="{1DB42225-F815-4082-82CF-B3AAC99138E3}" presName="sibTrans" presStyleLbl="bgSibTrans2D1" presStyleIdx="1" presStyleCnt="3"/>
      <dgm:spPr/>
    </dgm:pt>
    <dgm:pt modelId="{5BF33DD5-4C59-4A4A-B148-B1C8ED176751}" type="pres">
      <dgm:prSet presAssocID="{AE851B68-901B-440D-952A-81ED084BBCF1}" presName="compNode" presStyleCnt="0"/>
      <dgm:spPr/>
    </dgm:pt>
    <dgm:pt modelId="{E61F9A7C-0468-4B8E-90D7-5CA4FE93C10D}" type="pres">
      <dgm:prSet presAssocID="{AE851B68-901B-440D-952A-81ED084BBCF1}" presName="dummyConnPt" presStyleCnt="0"/>
      <dgm:spPr/>
    </dgm:pt>
    <dgm:pt modelId="{76A2FA64-3C54-4F6D-A274-60E712118006}" type="pres">
      <dgm:prSet presAssocID="{AE851B68-901B-440D-952A-81ED084BBCF1}" presName="node" presStyleLbl="node1" presStyleIdx="2" presStyleCnt="4">
        <dgm:presLayoutVars>
          <dgm:bulletEnabled val="1"/>
        </dgm:presLayoutVars>
      </dgm:prSet>
      <dgm:spPr/>
    </dgm:pt>
    <dgm:pt modelId="{8558E95E-50E5-41B9-9384-81E6D1F63B30}" type="pres">
      <dgm:prSet presAssocID="{39592AA6-6127-4C6F-BF8E-69C903464710}" presName="sibTrans" presStyleLbl="bgSibTrans2D1" presStyleIdx="2" presStyleCnt="3"/>
      <dgm:spPr/>
    </dgm:pt>
    <dgm:pt modelId="{A25927F6-E8C0-4C1C-8E47-B623994DB84D}" type="pres">
      <dgm:prSet presAssocID="{24C0050D-3EAC-44A8-8166-11CD6A475044}" presName="compNode" presStyleCnt="0"/>
      <dgm:spPr/>
    </dgm:pt>
    <dgm:pt modelId="{089FC7B8-4B28-4744-A3F8-05C157432877}" type="pres">
      <dgm:prSet presAssocID="{24C0050D-3EAC-44A8-8166-11CD6A475044}" presName="dummyConnPt" presStyleCnt="0"/>
      <dgm:spPr/>
    </dgm:pt>
    <dgm:pt modelId="{F125D4A8-2D43-4E72-BEBE-F47A0F7137DC}" type="pres">
      <dgm:prSet presAssocID="{24C0050D-3EAC-44A8-8166-11CD6A475044}" presName="node" presStyleLbl="node1" presStyleIdx="3" presStyleCnt="4">
        <dgm:presLayoutVars>
          <dgm:bulletEnabled val="1"/>
        </dgm:presLayoutVars>
      </dgm:prSet>
      <dgm:spPr/>
    </dgm:pt>
  </dgm:ptLst>
  <dgm:cxnLst>
    <dgm:cxn modelId="{04A6DF11-6892-4857-B991-A271A57747AE}" type="presOf" srcId="{AE851B68-901B-440D-952A-81ED084BBCF1}" destId="{76A2FA64-3C54-4F6D-A274-60E712118006}" srcOrd="0" destOrd="0" presId="urn:microsoft.com/office/officeart/2005/8/layout/bProcess4"/>
    <dgm:cxn modelId="{94EA8336-8AE4-41BE-946E-C22093819784}" srcId="{DF582B8E-E544-4E74-9817-2E2E156B4CA6}" destId="{C16FDCD0-843D-49BD-A772-B2AAC94C0F3F}" srcOrd="1" destOrd="0" parTransId="{FFDEC7A5-DA25-4F25-9ABC-18071786D458}" sibTransId="{1DB42225-F815-4082-82CF-B3AAC99138E3}"/>
    <dgm:cxn modelId="{DA870468-139B-44BD-8F67-241292EFD299}" type="presOf" srcId="{D6C1E2EC-1427-4FD6-9EC1-904CE226F22C}" destId="{A2159EA7-176D-423F-BCA3-568FB358DA89}" srcOrd="0" destOrd="0" presId="urn:microsoft.com/office/officeart/2005/8/layout/bProcess4"/>
    <dgm:cxn modelId="{1E05E858-6693-446D-AB54-9656AA74CB65}" type="presOf" srcId="{24C0050D-3EAC-44A8-8166-11CD6A475044}" destId="{F125D4A8-2D43-4E72-BEBE-F47A0F7137DC}" srcOrd="0" destOrd="0" presId="urn:microsoft.com/office/officeart/2005/8/layout/bProcess4"/>
    <dgm:cxn modelId="{C377A681-76F2-42E8-8312-0786C06B960B}" srcId="{DF582B8E-E544-4E74-9817-2E2E156B4CA6}" destId="{24C0050D-3EAC-44A8-8166-11CD6A475044}" srcOrd="3" destOrd="0" parTransId="{1FA7FEF0-83AE-46B3-8915-F9AC521E5B9F}" sibTransId="{C0CCC74A-B829-4EEA-8E1D-B4D698F4445A}"/>
    <dgm:cxn modelId="{979D8583-9556-4CA8-BC71-E029755A33C1}" type="presOf" srcId="{39592AA6-6127-4C6F-BF8E-69C903464710}" destId="{8558E95E-50E5-41B9-9384-81E6D1F63B30}" srcOrd="0" destOrd="0" presId="urn:microsoft.com/office/officeart/2005/8/layout/bProcess4"/>
    <dgm:cxn modelId="{D651DB96-4A66-4B15-801D-C850FADA3276}" type="presOf" srcId="{D36F6D96-BCC1-491C-989D-80F9FD01880F}" destId="{417C89F8-A28B-44E7-99D3-E1B080BFA836}" srcOrd="0" destOrd="0" presId="urn:microsoft.com/office/officeart/2005/8/layout/bProcess4"/>
    <dgm:cxn modelId="{800FC098-0874-41EC-BD96-41A6233F1017}" type="presOf" srcId="{DF582B8E-E544-4E74-9817-2E2E156B4CA6}" destId="{C3253C6B-4591-4BAA-850C-2B36B4C6D3F1}" srcOrd="0" destOrd="0" presId="urn:microsoft.com/office/officeart/2005/8/layout/bProcess4"/>
    <dgm:cxn modelId="{9026339A-0DD1-4934-86D3-18C67880B890}" type="presOf" srcId="{C16FDCD0-843D-49BD-A772-B2AAC94C0F3F}" destId="{1A297BBA-C404-40A7-8AE1-EFB3A23B370C}" srcOrd="0" destOrd="0" presId="urn:microsoft.com/office/officeart/2005/8/layout/bProcess4"/>
    <dgm:cxn modelId="{89EC3BD9-AB48-4C11-A752-425BF8CF9C02}" srcId="{DF582B8E-E544-4E74-9817-2E2E156B4CA6}" destId="{AE851B68-901B-440D-952A-81ED084BBCF1}" srcOrd="2" destOrd="0" parTransId="{0C89311B-6DB9-4DA3-AE11-0D393D16839A}" sibTransId="{39592AA6-6127-4C6F-BF8E-69C903464710}"/>
    <dgm:cxn modelId="{A7269DE8-D3B2-4DCE-8D2E-D5A23AF56775}" type="presOf" srcId="{1DB42225-F815-4082-82CF-B3AAC99138E3}" destId="{3D87C262-B9DF-4816-AB81-902B91C2119B}" srcOrd="0" destOrd="0" presId="urn:microsoft.com/office/officeart/2005/8/layout/bProcess4"/>
    <dgm:cxn modelId="{BCB749EB-312F-4F5E-B508-665A011A16F6}" srcId="{DF582B8E-E544-4E74-9817-2E2E156B4CA6}" destId="{D36F6D96-BCC1-491C-989D-80F9FD01880F}" srcOrd="0" destOrd="0" parTransId="{C94D4A93-31FF-4906-B793-F86957923E26}" sibTransId="{D6C1E2EC-1427-4FD6-9EC1-904CE226F22C}"/>
    <dgm:cxn modelId="{B5D14282-C948-4A2B-9786-B895EF87232D}" type="presParOf" srcId="{C3253C6B-4591-4BAA-850C-2B36B4C6D3F1}" destId="{C72684F2-1AEA-491D-90FB-3FF0235D6608}" srcOrd="0" destOrd="0" presId="urn:microsoft.com/office/officeart/2005/8/layout/bProcess4"/>
    <dgm:cxn modelId="{14890D98-317B-4C3C-8EC3-53D544811B02}" type="presParOf" srcId="{C72684F2-1AEA-491D-90FB-3FF0235D6608}" destId="{1F5001D7-0F16-43F5-8760-2CC1582861C4}" srcOrd="0" destOrd="0" presId="urn:microsoft.com/office/officeart/2005/8/layout/bProcess4"/>
    <dgm:cxn modelId="{EE06899E-F1E4-4527-A3C5-0E2465D6F1AF}" type="presParOf" srcId="{C72684F2-1AEA-491D-90FB-3FF0235D6608}" destId="{417C89F8-A28B-44E7-99D3-E1B080BFA836}" srcOrd="1" destOrd="0" presId="urn:microsoft.com/office/officeart/2005/8/layout/bProcess4"/>
    <dgm:cxn modelId="{EA77DF5B-B931-4BE6-B592-EE055792484B}" type="presParOf" srcId="{C3253C6B-4591-4BAA-850C-2B36B4C6D3F1}" destId="{A2159EA7-176D-423F-BCA3-568FB358DA89}" srcOrd="1" destOrd="0" presId="urn:microsoft.com/office/officeart/2005/8/layout/bProcess4"/>
    <dgm:cxn modelId="{AA5C3B76-7820-458B-936C-5A62DEE2B9D6}" type="presParOf" srcId="{C3253C6B-4591-4BAA-850C-2B36B4C6D3F1}" destId="{9D5712F9-81CA-44F1-974B-6451A422C4DC}" srcOrd="2" destOrd="0" presId="urn:microsoft.com/office/officeart/2005/8/layout/bProcess4"/>
    <dgm:cxn modelId="{DD9B2250-F391-4D2B-B732-9A0574B7C3D8}" type="presParOf" srcId="{9D5712F9-81CA-44F1-974B-6451A422C4DC}" destId="{29B0C345-790B-4E3C-99E8-40B421C22F78}" srcOrd="0" destOrd="0" presId="urn:microsoft.com/office/officeart/2005/8/layout/bProcess4"/>
    <dgm:cxn modelId="{D508DFD2-560E-4449-9547-02B2F06DF803}" type="presParOf" srcId="{9D5712F9-81CA-44F1-974B-6451A422C4DC}" destId="{1A297BBA-C404-40A7-8AE1-EFB3A23B370C}" srcOrd="1" destOrd="0" presId="urn:microsoft.com/office/officeart/2005/8/layout/bProcess4"/>
    <dgm:cxn modelId="{B3C43586-01F3-479F-904E-552D572B16C2}" type="presParOf" srcId="{C3253C6B-4591-4BAA-850C-2B36B4C6D3F1}" destId="{3D87C262-B9DF-4816-AB81-902B91C2119B}" srcOrd="3" destOrd="0" presId="urn:microsoft.com/office/officeart/2005/8/layout/bProcess4"/>
    <dgm:cxn modelId="{029FAF5D-F2B2-4D20-8440-4893890767C5}" type="presParOf" srcId="{C3253C6B-4591-4BAA-850C-2B36B4C6D3F1}" destId="{5BF33DD5-4C59-4A4A-B148-B1C8ED176751}" srcOrd="4" destOrd="0" presId="urn:microsoft.com/office/officeart/2005/8/layout/bProcess4"/>
    <dgm:cxn modelId="{871C647C-77B8-470B-A5C0-0592559347EA}" type="presParOf" srcId="{5BF33DD5-4C59-4A4A-B148-B1C8ED176751}" destId="{E61F9A7C-0468-4B8E-90D7-5CA4FE93C10D}" srcOrd="0" destOrd="0" presId="urn:microsoft.com/office/officeart/2005/8/layout/bProcess4"/>
    <dgm:cxn modelId="{E5E070DF-1053-436E-A1C5-B9783AD47791}" type="presParOf" srcId="{5BF33DD5-4C59-4A4A-B148-B1C8ED176751}" destId="{76A2FA64-3C54-4F6D-A274-60E712118006}" srcOrd="1" destOrd="0" presId="urn:microsoft.com/office/officeart/2005/8/layout/bProcess4"/>
    <dgm:cxn modelId="{20E082C9-EBDB-47DD-8887-55C0804C0494}" type="presParOf" srcId="{C3253C6B-4591-4BAA-850C-2B36B4C6D3F1}" destId="{8558E95E-50E5-41B9-9384-81E6D1F63B30}" srcOrd="5" destOrd="0" presId="urn:microsoft.com/office/officeart/2005/8/layout/bProcess4"/>
    <dgm:cxn modelId="{39DF6946-3154-4B55-82AA-052D7B2E4D61}" type="presParOf" srcId="{C3253C6B-4591-4BAA-850C-2B36B4C6D3F1}" destId="{A25927F6-E8C0-4C1C-8E47-B623994DB84D}" srcOrd="6" destOrd="0" presId="urn:microsoft.com/office/officeart/2005/8/layout/bProcess4"/>
    <dgm:cxn modelId="{F7527951-251B-4B80-9924-BA1A264D2721}" type="presParOf" srcId="{A25927F6-E8C0-4C1C-8E47-B623994DB84D}" destId="{089FC7B8-4B28-4744-A3F8-05C157432877}" srcOrd="0" destOrd="0" presId="urn:microsoft.com/office/officeart/2005/8/layout/bProcess4"/>
    <dgm:cxn modelId="{B4274029-3AFA-4A7B-A777-DB805A24FBD3}" type="presParOf" srcId="{A25927F6-E8C0-4C1C-8E47-B623994DB84D}" destId="{F125D4A8-2D43-4E72-BEBE-F47A0F7137DC}" srcOrd="1" destOrd="0" presId="urn:microsoft.com/office/officeart/2005/8/layout/b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C0D0B6F-C48E-4945-A48F-337B7EE1074A}" type="doc">
      <dgm:prSet loTypeId="urn:microsoft.com/office/officeart/2005/8/layout/bProcess4" loCatId="process" qsTypeId="urn:microsoft.com/office/officeart/2005/8/quickstyle/simple5" qsCatId="simple" csTypeId="urn:microsoft.com/office/officeart/2005/8/colors/accent0_3" csCatId="mainScheme" phldr="1"/>
      <dgm:spPr/>
      <dgm:t>
        <a:bodyPr/>
        <a:lstStyle/>
        <a:p>
          <a:endParaRPr lang="en-IN"/>
        </a:p>
      </dgm:t>
    </dgm:pt>
    <dgm:pt modelId="{EEC5D5E8-589B-473F-9830-3B532FC48F08}">
      <dgm:prSet phldrT="[Text]"/>
      <dgm:spPr/>
      <dgm:t>
        <a:bodyPr/>
        <a:lstStyle/>
        <a:p>
          <a:r>
            <a:rPr lang="en-IN" dirty="0"/>
            <a:t>Request the Falcon9 Launch Wiki page from its URL</a:t>
          </a:r>
        </a:p>
      </dgm:t>
    </dgm:pt>
    <dgm:pt modelId="{F33998B5-F6E4-4071-920A-4C7AEB6693C7}" type="parTrans" cxnId="{0B21BF99-72BA-4FF4-944E-C3F0F6201AE2}">
      <dgm:prSet/>
      <dgm:spPr/>
      <dgm:t>
        <a:bodyPr/>
        <a:lstStyle/>
        <a:p>
          <a:endParaRPr lang="en-IN"/>
        </a:p>
      </dgm:t>
    </dgm:pt>
    <dgm:pt modelId="{FB876D51-697E-466D-9FA3-D235575713DD}" type="sibTrans" cxnId="{0B21BF99-72BA-4FF4-944E-C3F0F6201AE2}">
      <dgm:prSet/>
      <dgm:spPr/>
      <dgm:t>
        <a:bodyPr/>
        <a:lstStyle/>
        <a:p>
          <a:endParaRPr lang="en-IN"/>
        </a:p>
      </dgm:t>
    </dgm:pt>
    <dgm:pt modelId="{3A8726C5-83BF-467C-B375-16DB0F4404C1}">
      <dgm:prSet phldrT="[Text]"/>
      <dgm:spPr/>
      <dgm:t>
        <a:bodyPr/>
        <a:lstStyle/>
        <a:p>
          <a:r>
            <a:rPr lang="en-IN" dirty="0"/>
            <a:t>Extract all column/variable names from the HTML table header</a:t>
          </a:r>
        </a:p>
      </dgm:t>
    </dgm:pt>
    <dgm:pt modelId="{CBEE1478-D332-45A6-B96B-320344430E09}" type="parTrans" cxnId="{7F5D763C-936E-4C69-B359-9DC0D08697A9}">
      <dgm:prSet/>
      <dgm:spPr/>
      <dgm:t>
        <a:bodyPr/>
        <a:lstStyle/>
        <a:p>
          <a:endParaRPr lang="en-IN"/>
        </a:p>
      </dgm:t>
    </dgm:pt>
    <dgm:pt modelId="{3E78ABEB-EC1F-4C72-9726-1E3809BF07A0}" type="sibTrans" cxnId="{7F5D763C-936E-4C69-B359-9DC0D08697A9}">
      <dgm:prSet/>
      <dgm:spPr/>
      <dgm:t>
        <a:bodyPr/>
        <a:lstStyle/>
        <a:p>
          <a:endParaRPr lang="en-IN"/>
        </a:p>
      </dgm:t>
    </dgm:pt>
    <dgm:pt modelId="{877A922F-24A7-4C5D-8C69-21CE657F889B}">
      <dgm:prSet phldrT="[Text]"/>
      <dgm:spPr/>
      <dgm:t>
        <a:bodyPr/>
        <a:lstStyle/>
        <a:p>
          <a:r>
            <a:rPr lang="en-IN" dirty="0"/>
            <a:t>Create a data frame by parsing the launch HTML tables</a:t>
          </a:r>
        </a:p>
      </dgm:t>
    </dgm:pt>
    <dgm:pt modelId="{A35A9351-0F27-4764-B7DC-E454FD4B53FD}" type="parTrans" cxnId="{88BAC433-BB5F-4CDA-996B-ED46095E6328}">
      <dgm:prSet/>
      <dgm:spPr/>
      <dgm:t>
        <a:bodyPr/>
        <a:lstStyle/>
        <a:p>
          <a:endParaRPr lang="en-IN"/>
        </a:p>
      </dgm:t>
    </dgm:pt>
    <dgm:pt modelId="{B07581CD-2EA6-4A89-B613-695EAA9E621F}" type="sibTrans" cxnId="{88BAC433-BB5F-4CDA-996B-ED46095E6328}">
      <dgm:prSet/>
      <dgm:spPr/>
      <dgm:t>
        <a:bodyPr/>
        <a:lstStyle/>
        <a:p>
          <a:endParaRPr lang="en-IN"/>
        </a:p>
      </dgm:t>
    </dgm:pt>
    <dgm:pt modelId="{213C82E2-B4C0-469B-88BA-3DD408C16A02}">
      <dgm:prSet phldrT="[Text]"/>
      <dgm:spPr/>
      <dgm:t>
        <a:bodyPr/>
        <a:lstStyle/>
        <a:p>
          <a:r>
            <a:rPr lang="en-IN" dirty="0"/>
            <a:t>Export the data frame to a csv file for further analysis</a:t>
          </a:r>
        </a:p>
      </dgm:t>
    </dgm:pt>
    <dgm:pt modelId="{71958A1D-4B72-473A-ACF7-1E821439F6FB}" type="parTrans" cxnId="{E9C365FB-F19D-4201-B864-F12DD8FAE3D7}">
      <dgm:prSet/>
      <dgm:spPr/>
      <dgm:t>
        <a:bodyPr/>
        <a:lstStyle/>
        <a:p>
          <a:endParaRPr lang="en-IN"/>
        </a:p>
      </dgm:t>
    </dgm:pt>
    <dgm:pt modelId="{C0DEE53A-16D3-4A38-9FD2-0BED055CE523}" type="sibTrans" cxnId="{E9C365FB-F19D-4201-B864-F12DD8FAE3D7}">
      <dgm:prSet/>
      <dgm:spPr/>
      <dgm:t>
        <a:bodyPr/>
        <a:lstStyle/>
        <a:p>
          <a:endParaRPr lang="en-IN"/>
        </a:p>
      </dgm:t>
    </dgm:pt>
    <dgm:pt modelId="{F71E3C2E-9EF2-48DF-9311-75291A96D7A7}" type="pres">
      <dgm:prSet presAssocID="{6C0D0B6F-C48E-4945-A48F-337B7EE1074A}" presName="Name0" presStyleCnt="0">
        <dgm:presLayoutVars>
          <dgm:dir/>
          <dgm:resizeHandles/>
        </dgm:presLayoutVars>
      </dgm:prSet>
      <dgm:spPr/>
    </dgm:pt>
    <dgm:pt modelId="{E520B402-22FC-40CD-950A-31B24F51944F}" type="pres">
      <dgm:prSet presAssocID="{EEC5D5E8-589B-473F-9830-3B532FC48F08}" presName="compNode" presStyleCnt="0"/>
      <dgm:spPr/>
    </dgm:pt>
    <dgm:pt modelId="{4EEEFD34-7008-4F82-8165-7C7E0B4FC511}" type="pres">
      <dgm:prSet presAssocID="{EEC5D5E8-589B-473F-9830-3B532FC48F08}" presName="dummyConnPt" presStyleCnt="0"/>
      <dgm:spPr/>
    </dgm:pt>
    <dgm:pt modelId="{5656E594-8F2C-464B-9C88-9D4B61DFA019}" type="pres">
      <dgm:prSet presAssocID="{EEC5D5E8-589B-473F-9830-3B532FC48F08}" presName="node" presStyleLbl="node1" presStyleIdx="0" presStyleCnt="4">
        <dgm:presLayoutVars>
          <dgm:bulletEnabled val="1"/>
        </dgm:presLayoutVars>
      </dgm:prSet>
      <dgm:spPr/>
    </dgm:pt>
    <dgm:pt modelId="{123FE8B7-CF22-4D3B-AD92-127689BE8130}" type="pres">
      <dgm:prSet presAssocID="{FB876D51-697E-466D-9FA3-D235575713DD}" presName="sibTrans" presStyleLbl="bgSibTrans2D1" presStyleIdx="0" presStyleCnt="3"/>
      <dgm:spPr/>
    </dgm:pt>
    <dgm:pt modelId="{11D31733-5CCA-488C-B63D-8A2252B78D64}" type="pres">
      <dgm:prSet presAssocID="{3A8726C5-83BF-467C-B375-16DB0F4404C1}" presName="compNode" presStyleCnt="0"/>
      <dgm:spPr/>
    </dgm:pt>
    <dgm:pt modelId="{73B7435A-967F-4BDF-A416-D7D08657AE1B}" type="pres">
      <dgm:prSet presAssocID="{3A8726C5-83BF-467C-B375-16DB0F4404C1}" presName="dummyConnPt" presStyleCnt="0"/>
      <dgm:spPr/>
    </dgm:pt>
    <dgm:pt modelId="{66790B8E-C11C-4A93-BC1C-D3B9B2CB688C}" type="pres">
      <dgm:prSet presAssocID="{3A8726C5-83BF-467C-B375-16DB0F4404C1}" presName="node" presStyleLbl="node1" presStyleIdx="1" presStyleCnt="4">
        <dgm:presLayoutVars>
          <dgm:bulletEnabled val="1"/>
        </dgm:presLayoutVars>
      </dgm:prSet>
      <dgm:spPr/>
    </dgm:pt>
    <dgm:pt modelId="{8DE2A216-E76A-4FB4-BCFF-A2E886C3E623}" type="pres">
      <dgm:prSet presAssocID="{3E78ABEB-EC1F-4C72-9726-1E3809BF07A0}" presName="sibTrans" presStyleLbl="bgSibTrans2D1" presStyleIdx="1" presStyleCnt="3"/>
      <dgm:spPr/>
    </dgm:pt>
    <dgm:pt modelId="{6C8F099A-5127-44CD-B7F0-7651A41A5CD9}" type="pres">
      <dgm:prSet presAssocID="{877A922F-24A7-4C5D-8C69-21CE657F889B}" presName="compNode" presStyleCnt="0"/>
      <dgm:spPr/>
    </dgm:pt>
    <dgm:pt modelId="{8541EC1B-D080-4936-AE21-E6101523ED04}" type="pres">
      <dgm:prSet presAssocID="{877A922F-24A7-4C5D-8C69-21CE657F889B}" presName="dummyConnPt" presStyleCnt="0"/>
      <dgm:spPr/>
    </dgm:pt>
    <dgm:pt modelId="{19D60BBD-EDCF-4FAE-870E-A57BFF14AA8A}" type="pres">
      <dgm:prSet presAssocID="{877A922F-24A7-4C5D-8C69-21CE657F889B}" presName="node" presStyleLbl="node1" presStyleIdx="2" presStyleCnt="4">
        <dgm:presLayoutVars>
          <dgm:bulletEnabled val="1"/>
        </dgm:presLayoutVars>
      </dgm:prSet>
      <dgm:spPr/>
    </dgm:pt>
    <dgm:pt modelId="{503F31A1-DD0A-4367-BDBA-2B7C776DC22A}" type="pres">
      <dgm:prSet presAssocID="{B07581CD-2EA6-4A89-B613-695EAA9E621F}" presName="sibTrans" presStyleLbl="bgSibTrans2D1" presStyleIdx="2" presStyleCnt="3"/>
      <dgm:spPr/>
    </dgm:pt>
    <dgm:pt modelId="{031596E8-3138-447A-81BA-952FB3E2C5E4}" type="pres">
      <dgm:prSet presAssocID="{213C82E2-B4C0-469B-88BA-3DD408C16A02}" presName="compNode" presStyleCnt="0"/>
      <dgm:spPr/>
    </dgm:pt>
    <dgm:pt modelId="{B8F0D25D-2898-47B5-87ED-294F68B7B6F0}" type="pres">
      <dgm:prSet presAssocID="{213C82E2-B4C0-469B-88BA-3DD408C16A02}" presName="dummyConnPt" presStyleCnt="0"/>
      <dgm:spPr/>
    </dgm:pt>
    <dgm:pt modelId="{94935A0E-043B-4C40-BC20-E680AE12C6BF}" type="pres">
      <dgm:prSet presAssocID="{213C82E2-B4C0-469B-88BA-3DD408C16A02}" presName="node" presStyleLbl="node1" presStyleIdx="3" presStyleCnt="4">
        <dgm:presLayoutVars>
          <dgm:bulletEnabled val="1"/>
        </dgm:presLayoutVars>
      </dgm:prSet>
      <dgm:spPr/>
    </dgm:pt>
  </dgm:ptLst>
  <dgm:cxnLst>
    <dgm:cxn modelId="{88BAC433-BB5F-4CDA-996B-ED46095E6328}" srcId="{6C0D0B6F-C48E-4945-A48F-337B7EE1074A}" destId="{877A922F-24A7-4C5D-8C69-21CE657F889B}" srcOrd="2" destOrd="0" parTransId="{A35A9351-0F27-4764-B7DC-E454FD4B53FD}" sibTransId="{B07581CD-2EA6-4A89-B613-695EAA9E621F}"/>
    <dgm:cxn modelId="{7F5D763C-936E-4C69-B359-9DC0D08697A9}" srcId="{6C0D0B6F-C48E-4945-A48F-337B7EE1074A}" destId="{3A8726C5-83BF-467C-B375-16DB0F4404C1}" srcOrd="1" destOrd="0" parTransId="{CBEE1478-D332-45A6-B96B-320344430E09}" sibTransId="{3E78ABEB-EC1F-4C72-9726-1E3809BF07A0}"/>
    <dgm:cxn modelId="{AB779F3E-F6C3-4697-98E8-84413E91F174}" type="presOf" srcId="{EEC5D5E8-589B-473F-9830-3B532FC48F08}" destId="{5656E594-8F2C-464B-9C88-9D4B61DFA019}" srcOrd="0" destOrd="0" presId="urn:microsoft.com/office/officeart/2005/8/layout/bProcess4"/>
    <dgm:cxn modelId="{D6CFCF49-0858-4588-AA84-BBEA01F6E9A9}" type="presOf" srcId="{213C82E2-B4C0-469B-88BA-3DD408C16A02}" destId="{94935A0E-043B-4C40-BC20-E680AE12C6BF}" srcOrd="0" destOrd="0" presId="urn:microsoft.com/office/officeart/2005/8/layout/bProcess4"/>
    <dgm:cxn modelId="{AA4EA372-21F4-4157-A634-843CAED13250}" type="presOf" srcId="{3A8726C5-83BF-467C-B375-16DB0F4404C1}" destId="{66790B8E-C11C-4A93-BC1C-D3B9B2CB688C}" srcOrd="0" destOrd="0" presId="urn:microsoft.com/office/officeart/2005/8/layout/bProcess4"/>
    <dgm:cxn modelId="{5857C959-10B3-463D-BAD6-012C15783600}" type="presOf" srcId="{6C0D0B6F-C48E-4945-A48F-337B7EE1074A}" destId="{F71E3C2E-9EF2-48DF-9311-75291A96D7A7}" srcOrd="0" destOrd="0" presId="urn:microsoft.com/office/officeart/2005/8/layout/bProcess4"/>
    <dgm:cxn modelId="{14FF8E8C-9AD2-484A-BA16-77E91210A3DE}" type="presOf" srcId="{B07581CD-2EA6-4A89-B613-695EAA9E621F}" destId="{503F31A1-DD0A-4367-BDBA-2B7C776DC22A}" srcOrd="0" destOrd="0" presId="urn:microsoft.com/office/officeart/2005/8/layout/bProcess4"/>
    <dgm:cxn modelId="{ACA80D8F-5E30-4B7C-B4EA-698F1DF3C12B}" type="presOf" srcId="{877A922F-24A7-4C5D-8C69-21CE657F889B}" destId="{19D60BBD-EDCF-4FAE-870E-A57BFF14AA8A}" srcOrd="0" destOrd="0" presId="urn:microsoft.com/office/officeart/2005/8/layout/bProcess4"/>
    <dgm:cxn modelId="{0B21BF99-72BA-4FF4-944E-C3F0F6201AE2}" srcId="{6C0D0B6F-C48E-4945-A48F-337B7EE1074A}" destId="{EEC5D5E8-589B-473F-9830-3B532FC48F08}" srcOrd="0" destOrd="0" parTransId="{F33998B5-F6E4-4071-920A-4C7AEB6693C7}" sibTransId="{FB876D51-697E-466D-9FA3-D235575713DD}"/>
    <dgm:cxn modelId="{F1311FA8-1A24-415A-9210-EE8F4A57F794}" type="presOf" srcId="{FB876D51-697E-466D-9FA3-D235575713DD}" destId="{123FE8B7-CF22-4D3B-AD92-127689BE8130}" srcOrd="0" destOrd="0" presId="urn:microsoft.com/office/officeart/2005/8/layout/bProcess4"/>
    <dgm:cxn modelId="{E9C365FB-F19D-4201-B864-F12DD8FAE3D7}" srcId="{6C0D0B6F-C48E-4945-A48F-337B7EE1074A}" destId="{213C82E2-B4C0-469B-88BA-3DD408C16A02}" srcOrd="3" destOrd="0" parTransId="{71958A1D-4B72-473A-ACF7-1E821439F6FB}" sibTransId="{C0DEE53A-16D3-4A38-9FD2-0BED055CE523}"/>
    <dgm:cxn modelId="{EE9DCCFC-927F-491F-ACD6-279A6932B7D9}" type="presOf" srcId="{3E78ABEB-EC1F-4C72-9726-1E3809BF07A0}" destId="{8DE2A216-E76A-4FB4-BCFF-A2E886C3E623}" srcOrd="0" destOrd="0" presId="urn:microsoft.com/office/officeart/2005/8/layout/bProcess4"/>
    <dgm:cxn modelId="{6C10807D-42DD-4B05-8B5F-A20B980083B0}" type="presParOf" srcId="{F71E3C2E-9EF2-48DF-9311-75291A96D7A7}" destId="{E520B402-22FC-40CD-950A-31B24F51944F}" srcOrd="0" destOrd="0" presId="urn:microsoft.com/office/officeart/2005/8/layout/bProcess4"/>
    <dgm:cxn modelId="{EA69E8BE-8135-4BD8-B335-A869B05E785F}" type="presParOf" srcId="{E520B402-22FC-40CD-950A-31B24F51944F}" destId="{4EEEFD34-7008-4F82-8165-7C7E0B4FC511}" srcOrd="0" destOrd="0" presId="urn:microsoft.com/office/officeart/2005/8/layout/bProcess4"/>
    <dgm:cxn modelId="{73E3EDAD-5F78-4941-928E-DDA0B3ECF2EB}" type="presParOf" srcId="{E520B402-22FC-40CD-950A-31B24F51944F}" destId="{5656E594-8F2C-464B-9C88-9D4B61DFA019}" srcOrd="1" destOrd="0" presId="urn:microsoft.com/office/officeart/2005/8/layout/bProcess4"/>
    <dgm:cxn modelId="{C497ACFF-89EF-41CE-80FA-A69B731E6817}" type="presParOf" srcId="{F71E3C2E-9EF2-48DF-9311-75291A96D7A7}" destId="{123FE8B7-CF22-4D3B-AD92-127689BE8130}" srcOrd="1" destOrd="0" presId="urn:microsoft.com/office/officeart/2005/8/layout/bProcess4"/>
    <dgm:cxn modelId="{639C94EF-348E-4ACB-B99B-36AF5EA4689B}" type="presParOf" srcId="{F71E3C2E-9EF2-48DF-9311-75291A96D7A7}" destId="{11D31733-5CCA-488C-B63D-8A2252B78D64}" srcOrd="2" destOrd="0" presId="urn:microsoft.com/office/officeart/2005/8/layout/bProcess4"/>
    <dgm:cxn modelId="{639EB903-C536-4551-A9FB-3045C61A2AB2}" type="presParOf" srcId="{11D31733-5CCA-488C-B63D-8A2252B78D64}" destId="{73B7435A-967F-4BDF-A416-D7D08657AE1B}" srcOrd="0" destOrd="0" presId="urn:microsoft.com/office/officeart/2005/8/layout/bProcess4"/>
    <dgm:cxn modelId="{87A7B44A-49D3-47FB-AD6A-6F7BF7B67A6C}" type="presParOf" srcId="{11D31733-5CCA-488C-B63D-8A2252B78D64}" destId="{66790B8E-C11C-4A93-BC1C-D3B9B2CB688C}" srcOrd="1" destOrd="0" presId="urn:microsoft.com/office/officeart/2005/8/layout/bProcess4"/>
    <dgm:cxn modelId="{4C1EFE86-EDDA-4D6C-AAA3-03C8A4EBF07E}" type="presParOf" srcId="{F71E3C2E-9EF2-48DF-9311-75291A96D7A7}" destId="{8DE2A216-E76A-4FB4-BCFF-A2E886C3E623}" srcOrd="3" destOrd="0" presId="urn:microsoft.com/office/officeart/2005/8/layout/bProcess4"/>
    <dgm:cxn modelId="{271E2688-C8E5-4014-96DD-4D54E192569B}" type="presParOf" srcId="{F71E3C2E-9EF2-48DF-9311-75291A96D7A7}" destId="{6C8F099A-5127-44CD-B7F0-7651A41A5CD9}" srcOrd="4" destOrd="0" presId="urn:microsoft.com/office/officeart/2005/8/layout/bProcess4"/>
    <dgm:cxn modelId="{0CB28F49-68AD-4200-ADC7-07BF66B48D66}" type="presParOf" srcId="{6C8F099A-5127-44CD-B7F0-7651A41A5CD9}" destId="{8541EC1B-D080-4936-AE21-E6101523ED04}" srcOrd="0" destOrd="0" presId="urn:microsoft.com/office/officeart/2005/8/layout/bProcess4"/>
    <dgm:cxn modelId="{4505C653-AC86-434C-9A70-2EB4102CCF9B}" type="presParOf" srcId="{6C8F099A-5127-44CD-B7F0-7651A41A5CD9}" destId="{19D60BBD-EDCF-4FAE-870E-A57BFF14AA8A}" srcOrd="1" destOrd="0" presId="urn:microsoft.com/office/officeart/2005/8/layout/bProcess4"/>
    <dgm:cxn modelId="{C08AB959-A77B-48F1-B238-A5C15DEAE77B}" type="presParOf" srcId="{F71E3C2E-9EF2-48DF-9311-75291A96D7A7}" destId="{503F31A1-DD0A-4367-BDBA-2B7C776DC22A}" srcOrd="5" destOrd="0" presId="urn:microsoft.com/office/officeart/2005/8/layout/bProcess4"/>
    <dgm:cxn modelId="{0A7A4EDB-D30F-4C82-8F00-86AD8BEEA44C}" type="presParOf" srcId="{F71E3C2E-9EF2-48DF-9311-75291A96D7A7}" destId="{031596E8-3138-447A-81BA-952FB3E2C5E4}" srcOrd="6" destOrd="0" presId="urn:microsoft.com/office/officeart/2005/8/layout/bProcess4"/>
    <dgm:cxn modelId="{835EFD5F-F12D-4B91-B72C-B16390941B09}" type="presParOf" srcId="{031596E8-3138-447A-81BA-952FB3E2C5E4}" destId="{B8F0D25D-2898-47B5-87ED-294F68B7B6F0}" srcOrd="0" destOrd="0" presId="urn:microsoft.com/office/officeart/2005/8/layout/bProcess4"/>
    <dgm:cxn modelId="{85525A5C-FF9B-44A9-98FF-DAA24E2D0E85}" type="presParOf" srcId="{031596E8-3138-447A-81BA-952FB3E2C5E4}" destId="{94935A0E-043B-4C40-BC20-E680AE12C6BF}"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5CC4E13-45CC-4544-A5FF-B8B3D8540C6E}" type="doc">
      <dgm:prSet loTypeId="urn:microsoft.com/office/officeart/2005/8/layout/bProcess4" loCatId="process" qsTypeId="urn:microsoft.com/office/officeart/2005/8/quickstyle/simple5" qsCatId="simple" csTypeId="urn:microsoft.com/office/officeart/2005/8/colors/accent0_3" csCatId="mainScheme" phldr="1"/>
      <dgm:spPr/>
      <dgm:t>
        <a:bodyPr/>
        <a:lstStyle/>
        <a:p>
          <a:endParaRPr lang="en-IN"/>
        </a:p>
      </dgm:t>
    </dgm:pt>
    <dgm:pt modelId="{1312C29A-4BA8-4DBF-9704-BDAF331946CC}">
      <dgm:prSet phldrT="[Text]"/>
      <dgm:spPr/>
      <dgm:t>
        <a:bodyPr/>
        <a:lstStyle/>
        <a:p>
          <a:r>
            <a:rPr lang="en-IN" dirty="0"/>
            <a:t>Split the label column “Class” from the dataset</a:t>
          </a:r>
        </a:p>
      </dgm:t>
    </dgm:pt>
    <dgm:pt modelId="{0997C194-7B36-428F-928B-F845F2FB2084}" type="parTrans" cxnId="{FC7150B5-0045-43DF-9C18-8060793BA48A}">
      <dgm:prSet/>
      <dgm:spPr/>
      <dgm:t>
        <a:bodyPr/>
        <a:lstStyle/>
        <a:p>
          <a:endParaRPr lang="en-IN"/>
        </a:p>
      </dgm:t>
    </dgm:pt>
    <dgm:pt modelId="{B3A6039E-1C1A-4D56-ADB8-DDF342E59CA5}" type="sibTrans" cxnId="{FC7150B5-0045-43DF-9C18-8060793BA48A}">
      <dgm:prSet/>
      <dgm:spPr/>
      <dgm:t>
        <a:bodyPr/>
        <a:lstStyle/>
        <a:p>
          <a:endParaRPr lang="en-IN"/>
        </a:p>
      </dgm:t>
    </dgm:pt>
    <dgm:pt modelId="{2E280D4D-F0D9-479A-8D97-ED42B72699A7}">
      <dgm:prSet phldrT="[Text]"/>
      <dgm:spPr/>
      <dgm:t>
        <a:bodyPr/>
        <a:lstStyle/>
        <a:p>
          <a:r>
            <a:rPr lang="en-IN" dirty="0"/>
            <a:t>Standardize the features using </a:t>
          </a:r>
          <a:r>
            <a:rPr lang="en-IN" dirty="0" err="1"/>
            <a:t>StandardScaler</a:t>
          </a:r>
          <a:r>
            <a:rPr lang="en-IN" dirty="0"/>
            <a:t> and </a:t>
          </a:r>
          <a:r>
            <a:rPr lang="en-IN" dirty="0" err="1"/>
            <a:t>fit_transform</a:t>
          </a:r>
          <a:r>
            <a:rPr lang="en-IN" dirty="0"/>
            <a:t> them.</a:t>
          </a:r>
        </a:p>
      </dgm:t>
    </dgm:pt>
    <dgm:pt modelId="{19829663-8719-4596-B73D-1A20DFBA6D95}" type="parTrans" cxnId="{3D6ACE74-A80E-446A-B1CA-14A51FB9AD01}">
      <dgm:prSet/>
      <dgm:spPr/>
      <dgm:t>
        <a:bodyPr/>
        <a:lstStyle/>
        <a:p>
          <a:endParaRPr lang="en-IN"/>
        </a:p>
      </dgm:t>
    </dgm:pt>
    <dgm:pt modelId="{02CED4E8-4DF2-442B-A5A1-D5D0B6A2B47D}" type="sibTrans" cxnId="{3D6ACE74-A80E-446A-B1CA-14A51FB9AD01}">
      <dgm:prSet/>
      <dgm:spPr/>
      <dgm:t>
        <a:bodyPr/>
        <a:lstStyle/>
        <a:p>
          <a:endParaRPr lang="en-IN"/>
        </a:p>
      </dgm:t>
    </dgm:pt>
    <dgm:pt modelId="{454C6AE8-7EA3-4C59-B082-F6987F616E03}">
      <dgm:prSet phldrT="[Text]"/>
      <dgm:spPr/>
      <dgm:t>
        <a:bodyPr/>
        <a:lstStyle/>
        <a:p>
          <a:r>
            <a:rPr lang="en-IN" dirty="0"/>
            <a:t>Split the data into Training and Testing sets using </a:t>
          </a:r>
          <a:r>
            <a:rPr lang="en-IN" dirty="0" err="1"/>
            <a:t>train_test_split</a:t>
          </a:r>
          <a:endParaRPr lang="en-IN" dirty="0"/>
        </a:p>
      </dgm:t>
    </dgm:pt>
    <dgm:pt modelId="{5A1DC5D0-AF22-4E31-8368-4AE78DA40F59}" type="parTrans" cxnId="{F97B989D-8069-41FD-8483-A9FDB27CBBD5}">
      <dgm:prSet/>
      <dgm:spPr/>
      <dgm:t>
        <a:bodyPr/>
        <a:lstStyle/>
        <a:p>
          <a:endParaRPr lang="en-IN"/>
        </a:p>
      </dgm:t>
    </dgm:pt>
    <dgm:pt modelId="{31A14115-6D80-412B-A308-69643691ABA8}" type="sibTrans" cxnId="{F97B989D-8069-41FD-8483-A9FDB27CBBD5}">
      <dgm:prSet/>
      <dgm:spPr/>
      <dgm:t>
        <a:bodyPr/>
        <a:lstStyle/>
        <a:p>
          <a:endParaRPr lang="en-IN"/>
        </a:p>
      </dgm:t>
    </dgm:pt>
    <dgm:pt modelId="{CECC9D85-076C-4939-B351-426F9F8037F8}">
      <dgm:prSet phldrT="[Text]"/>
      <dgm:spPr/>
      <dgm:t>
        <a:bodyPr/>
        <a:lstStyle/>
        <a:p>
          <a:r>
            <a:rPr lang="en-IN" dirty="0"/>
            <a:t>Use Classification Models namely: </a:t>
          </a:r>
          <a:r>
            <a:rPr lang="en-IN" dirty="0" err="1"/>
            <a:t>LogReg</a:t>
          </a:r>
          <a:r>
            <a:rPr lang="en-IN" dirty="0"/>
            <a:t>, SVM, Decision Tree and KNN</a:t>
          </a:r>
        </a:p>
      </dgm:t>
    </dgm:pt>
    <dgm:pt modelId="{4665E4FC-0161-4D70-A6A4-BFDA97B3F611}" type="parTrans" cxnId="{9D184167-9D57-42B3-837B-983CCC2CCCCD}">
      <dgm:prSet/>
      <dgm:spPr/>
      <dgm:t>
        <a:bodyPr/>
        <a:lstStyle/>
        <a:p>
          <a:endParaRPr lang="en-IN"/>
        </a:p>
      </dgm:t>
    </dgm:pt>
    <dgm:pt modelId="{8CF55A0E-5361-4D78-A73A-77985DF347F7}" type="sibTrans" cxnId="{9D184167-9D57-42B3-837B-983CCC2CCCCD}">
      <dgm:prSet/>
      <dgm:spPr/>
      <dgm:t>
        <a:bodyPr/>
        <a:lstStyle/>
        <a:p>
          <a:endParaRPr lang="en-IN"/>
        </a:p>
      </dgm:t>
    </dgm:pt>
    <dgm:pt modelId="{12F2D181-395C-46E4-B40E-5534EB02BCE6}">
      <dgm:prSet phldrT="[Text]"/>
      <dgm:spPr/>
      <dgm:t>
        <a:bodyPr/>
        <a:lstStyle/>
        <a:p>
          <a:r>
            <a:rPr lang="en-IN" dirty="0"/>
            <a:t>Score models on split test set</a:t>
          </a:r>
        </a:p>
      </dgm:t>
    </dgm:pt>
    <dgm:pt modelId="{B57F9E01-4F59-43BD-B3DD-0A66E7BA08C2}" type="parTrans" cxnId="{F69CE568-D6D8-40D1-B477-368170E4E371}">
      <dgm:prSet/>
      <dgm:spPr/>
      <dgm:t>
        <a:bodyPr/>
        <a:lstStyle/>
        <a:p>
          <a:endParaRPr lang="en-IN"/>
        </a:p>
      </dgm:t>
    </dgm:pt>
    <dgm:pt modelId="{77C9FC4D-A63E-4D8D-9611-92071EFDDC6E}" type="sibTrans" cxnId="{F69CE568-D6D8-40D1-B477-368170E4E371}">
      <dgm:prSet/>
      <dgm:spPr/>
      <dgm:t>
        <a:bodyPr/>
        <a:lstStyle/>
        <a:p>
          <a:endParaRPr lang="en-IN"/>
        </a:p>
      </dgm:t>
    </dgm:pt>
    <dgm:pt modelId="{F42DAE2E-3854-4834-9A7C-CF64627E8300}">
      <dgm:prSet phldrT="[Text]"/>
      <dgm:spPr/>
      <dgm:t>
        <a:bodyPr/>
        <a:lstStyle/>
        <a:p>
          <a:r>
            <a:rPr lang="en-IN" dirty="0"/>
            <a:t>Perform Cross Validation using </a:t>
          </a:r>
          <a:r>
            <a:rPr lang="en-IN" dirty="0" err="1"/>
            <a:t>GridSearchCV</a:t>
          </a:r>
          <a:r>
            <a:rPr lang="en-IN" dirty="0"/>
            <a:t> with CV = 10 to find optimal parameters</a:t>
          </a:r>
        </a:p>
      </dgm:t>
    </dgm:pt>
    <dgm:pt modelId="{A05012A0-529E-4088-825A-BD626FB1CFF4}" type="parTrans" cxnId="{1EA175C0-E023-44B7-B52D-164808EA513D}">
      <dgm:prSet/>
      <dgm:spPr/>
      <dgm:t>
        <a:bodyPr/>
        <a:lstStyle/>
        <a:p>
          <a:endParaRPr lang="en-IN"/>
        </a:p>
      </dgm:t>
    </dgm:pt>
    <dgm:pt modelId="{5C313D85-1F57-46B2-8BD0-7E9FAEBBD499}" type="sibTrans" cxnId="{1EA175C0-E023-44B7-B52D-164808EA513D}">
      <dgm:prSet/>
      <dgm:spPr/>
      <dgm:t>
        <a:bodyPr/>
        <a:lstStyle/>
        <a:p>
          <a:endParaRPr lang="en-IN"/>
        </a:p>
      </dgm:t>
    </dgm:pt>
    <dgm:pt modelId="{EC7E11A2-04F0-412F-8E78-0C119CF44D96}">
      <dgm:prSet phldrT="[Text]"/>
      <dgm:spPr/>
      <dgm:t>
        <a:bodyPr/>
        <a:lstStyle/>
        <a:p>
          <a:r>
            <a:rPr lang="en-IN" dirty="0"/>
            <a:t>Plot confusion Matrix for all Models</a:t>
          </a:r>
        </a:p>
      </dgm:t>
    </dgm:pt>
    <dgm:pt modelId="{0D27A3BD-4BF8-4824-9324-C2EDE1F31C07}" type="parTrans" cxnId="{1FA14CFE-FD34-46BE-A077-AD4632E94D64}">
      <dgm:prSet/>
      <dgm:spPr/>
      <dgm:t>
        <a:bodyPr/>
        <a:lstStyle/>
        <a:p>
          <a:endParaRPr lang="en-IN"/>
        </a:p>
      </dgm:t>
    </dgm:pt>
    <dgm:pt modelId="{2643BDF5-865D-4CA9-BCE5-8D7535500226}" type="sibTrans" cxnId="{1FA14CFE-FD34-46BE-A077-AD4632E94D64}">
      <dgm:prSet/>
      <dgm:spPr/>
      <dgm:t>
        <a:bodyPr/>
        <a:lstStyle/>
        <a:p>
          <a:endParaRPr lang="en-IN"/>
        </a:p>
      </dgm:t>
    </dgm:pt>
    <dgm:pt modelId="{46939835-EDFF-45C5-878E-12AEE94785F3}">
      <dgm:prSet phldrT="[Text]"/>
      <dgm:spPr/>
      <dgm:t>
        <a:bodyPr/>
        <a:lstStyle/>
        <a:p>
          <a:r>
            <a:rPr lang="en-IN" dirty="0"/>
            <a:t>Compare the Models</a:t>
          </a:r>
        </a:p>
      </dgm:t>
    </dgm:pt>
    <dgm:pt modelId="{598701FD-9D6F-4A04-A640-883C4F3716ED}" type="parTrans" cxnId="{00886F76-BA33-4C31-92CD-8C197735AFD2}">
      <dgm:prSet/>
      <dgm:spPr/>
      <dgm:t>
        <a:bodyPr/>
        <a:lstStyle/>
        <a:p>
          <a:endParaRPr lang="en-IN"/>
        </a:p>
      </dgm:t>
    </dgm:pt>
    <dgm:pt modelId="{AEF59B1A-BF91-4C86-9245-CCF9B9618B38}" type="sibTrans" cxnId="{00886F76-BA33-4C31-92CD-8C197735AFD2}">
      <dgm:prSet/>
      <dgm:spPr/>
      <dgm:t>
        <a:bodyPr/>
        <a:lstStyle/>
        <a:p>
          <a:endParaRPr lang="en-IN"/>
        </a:p>
      </dgm:t>
    </dgm:pt>
    <dgm:pt modelId="{F5B9E6E6-BFD2-4317-9C32-5757F5C00914}" type="pres">
      <dgm:prSet presAssocID="{75CC4E13-45CC-4544-A5FF-B8B3D8540C6E}" presName="Name0" presStyleCnt="0">
        <dgm:presLayoutVars>
          <dgm:dir/>
          <dgm:resizeHandles/>
        </dgm:presLayoutVars>
      </dgm:prSet>
      <dgm:spPr/>
    </dgm:pt>
    <dgm:pt modelId="{88D473DE-5E70-4A4F-A878-B25AC1E9EF2D}" type="pres">
      <dgm:prSet presAssocID="{1312C29A-4BA8-4DBF-9704-BDAF331946CC}" presName="compNode" presStyleCnt="0"/>
      <dgm:spPr/>
    </dgm:pt>
    <dgm:pt modelId="{60AE89C5-BB87-4DF8-920E-AEECA7A843CD}" type="pres">
      <dgm:prSet presAssocID="{1312C29A-4BA8-4DBF-9704-BDAF331946CC}" presName="dummyConnPt" presStyleCnt="0"/>
      <dgm:spPr/>
    </dgm:pt>
    <dgm:pt modelId="{06936553-7A09-4F33-ADAD-4B5A4965AA2A}" type="pres">
      <dgm:prSet presAssocID="{1312C29A-4BA8-4DBF-9704-BDAF331946CC}" presName="node" presStyleLbl="node1" presStyleIdx="0" presStyleCnt="8">
        <dgm:presLayoutVars>
          <dgm:bulletEnabled val="1"/>
        </dgm:presLayoutVars>
      </dgm:prSet>
      <dgm:spPr/>
    </dgm:pt>
    <dgm:pt modelId="{2D92E172-9D39-440D-9A18-C400D40C5CD6}" type="pres">
      <dgm:prSet presAssocID="{B3A6039E-1C1A-4D56-ADB8-DDF342E59CA5}" presName="sibTrans" presStyleLbl="bgSibTrans2D1" presStyleIdx="0" presStyleCnt="7"/>
      <dgm:spPr/>
    </dgm:pt>
    <dgm:pt modelId="{820DF6F9-7382-4CA7-A92B-2D9AB397CDAC}" type="pres">
      <dgm:prSet presAssocID="{2E280D4D-F0D9-479A-8D97-ED42B72699A7}" presName="compNode" presStyleCnt="0"/>
      <dgm:spPr/>
    </dgm:pt>
    <dgm:pt modelId="{7FF3F023-7801-44F6-9F29-1BAB4B4E9115}" type="pres">
      <dgm:prSet presAssocID="{2E280D4D-F0D9-479A-8D97-ED42B72699A7}" presName="dummyConnPt" presStyleCnt="0"/>
      <dgm:spPr/>
    </dgm:pt>
    <dgm:pt modelId="{88B442B3-A876-40F6-9857-0A2A7C94AC73}" type="pres">
      <dgm:prSet presAssocID="{2E280D4D-F0D9-479A-8D97-ED42B72699A7}" presName="node" presStyleLbl="node1" presStyleIdx="1" presStyleCnt="8">
        <dgm:presLayoutVars>
          <dgm:bulletEnabled val="1"/>
        </dgm:presLayoutVars>
      </dgm:prSet>
      <dgm:spPr/>
    </dgm:pt>
    <dgm:pt modelId="{1D55F6D4-31A3-4AF2-8DA5-13E02AC97669}" type="pres">
      <dgm:prSet presAssocID="{02CED4E8-4DF2-442B-A5A1-D5D0B6A2B47D}" presName="sibTrans" presStyleLbl="bgSibTrans2D1" presStyleIdx="1" presStyleCnt="7"/>
      <dgm:spPr/>
    </dgm:pt>
    <dgm:pt modelId="{1CB443A0-49EB-4609-A549-EB9676D63EAD}" type="pres">
      <dgm:prSet presAssocID="{454C6AE8-7EA3-4C59-B082-F6987F616E03}" presName="compNode" presStyleCnt="0"/>
      <dgm:spPr/>
    </dgm:pt>
    <dgm:pt modelId="{50D5ACC5-C2A6-462D-AE26-58CFF95B8F62}" type="pres">
      <dgm:prSet presAssocID="{454C6AE8-7EA3-4C59-B082-F6987F616E03}" presName="dummyConnPt" presStyleCnt="0"/>
      <dgm:spPr/>
    </dgm:pt>
    <dgm:pt modelId="{B7C03FE6-6D0F-4F73-AF91-88CFE64FFC6F}" type="pres">
      <dgm:prSet presAssocID="{454C6AE8-7EA3-4C59-B082-F6987F616E03}" presName="node" presStyleLbl="node1" presStyleIdx="2" presStyleCnt="8">
        <dgm:presLayoutVars>
          <dgm:bulletEnabled val="1"/>
        </dgm:presLayoutVars>
      </dgm:prSet>
      <dgm:spPr/>
    </dgm:pt>
    <dgm:pt modelId="{9910BF20-49E7-423F-937C-642EF48634DC}" type="pres">
      <dgm:prSet presAssocID="{31A14115-6D80-412B-A308-69643691ABA8}" presName="sibTrans" presStyleLbl="bgSibTrans2D1" presStyleIdx="2" presStyleCnt="7"/>
      <dgm:spPr/>
    </dgm:pt>
    <dgm:pt modelId="{30A883AE-A73E-408F-B708-E69F7A67479E}" type="pres">
      <dgm:prSet presAssocID="{CECC9D85-076C-4939-B351-426F9F8037F8}" presName="compNode" presStyleCnt="0"/>
      <dgm:spPr/>
    </dgm:pt>
    <dgm:pt modelId="{1F4C11B7-539F-4D2F-873A-4FC92472EB73}" type="pres">
      <dgm:prSet presAssocID="{CECC9D85-076C-4939-B351-426F9F8037F8}" presName="dummyConnPt" presStyleCnt="0"/>
      <dgm:spPr/>
    </dgm:pt>
    <dgm:pt modelId="{CAEC0AF8-CEB7-4DE4-B7B5-E7A605D68D5F}" type="pres">
      <dgm:prSet presAssocID="{CECC9D85-076C-4939-B351-426F9F8037F8}" presName="node" presStyleLbl="node1" presStyleIdx="3" presStyleCnt="8">
        <dgm:presLayoutVars>
          <dgm:bulletEnabled val="1"/>
        </dgm:presLayoutVars>
      </dgm:prSet>
      <dgm:spPr/>
    </dgm:pt>
    <dgm:pt modelId="{A2BC5A4D-4CB1-46E1-9603-EFA27E45405B}" type="pres">
      <dgm:prSet presAssocID="{8CF55A0E-5361-4D78-A73A-77985DF347F7}" presName="sibTrans" presStyleLbl="bgSibTrans2D1" presStyleIdx="3" presStyleCnt="7"/>
      <dgm:spPr/>
    </dgm:pt>
    <dgm:pt modelId="{2B2CB8C9-72F2-4B76-8C20-F00411F75925}" type="pres">
      <dgm:prSet presAssocID="{F42DAE2E-3854-4834-9A7C-CF64627E8300}" presName="compNode" presStyleCnt="0"/>
      <dgm:spPr/>
    </dgm:pt>
    <dgm:pt modelId="{AAC8F45C-CB7C-4CBB-A982-AE8D76FBD8C8}" type="pres">
      <dgm:prSet presAssocID="{F42DAE2E-3854-4834-9A7C-CF64627E8300}" presName="dummyConnPt" presStyleCnt="0"/>
      <dgm:spPr/>
    </dgm:pt>
    <dgm:pt modelId="{CCE5262F-5C58-496F-963F-C19846018A10}" type="pres">
      <dgm:prSet presAssocID="{F42DAE2E-3854-4834-9A7C-CF64627E8300}" presName="node" presStyleLbl="node1" presStyleIdx="4" presStyleCnt="8">
        <dgm:presLayoutVars>
          <dgm:bulletEnabled val="1"/>
        </dgm:presLayoutVars>
      </dgm:prSet>
      <dgm:spPr/>
    </dgm:pt>
    <dgm:pt modelId="{27D4D3FA-30B3-4ECC-A558-3E9939F478E0}" type="pres">
      <dgm:prSet presAssocID="{5C313D85-1F57-46B2-8BD0-7E9FAEBBD499}" presName="sibTrans" presStyleLbl="bgSibTrans2D1" presStyleIdx="4" presStyleCnt="7"/>
      <dgm:spPr/>
    </dgm:pt>
    <dgm:pt modelId="{0BC233DD-D54A-4D92-827E-258DFA99E5AD}" type="pres">
      <dgm:prSet presAssocID="{12F2D181-395C-46E4-B40E-5534EB02BCE6}" presName="compNode" presStyleCnt="0"/>
      <dgm:spPr/>
    </dgm:pt>
    <dgm:pt modelId="{1C7FA9D3-E70A-43DC-9A9F-D6AAACB2837B}" type="pres">
      <dgm:prSet presAssocID="{12F2D181-395C-46E4-B40E-5534EB02BCE6}" presName="dummyConnPt" presStyleCnt="0"/>
      <dgm:spPr/>
    </dgm:pt>
    <dgm:pt modelId="{4E2C39E8-0E0B-44AE-B17A-97139632D0E9}" type="pres">
      <dgm:prSet presAssocID="{12F2D181-395C-46E4-B40E-5534EB02BCE6}" presName="node" presStyleLbl="node1" presStyleIdx="5" presStyleCnt="8">
        <dgm:presLayoutVars>
          <dgm:bulletEnabled val="1"/>
        </dgm:presLayoutVars>
      </dgm:prSet>
      <dgm:spPr/>
    </dgm:pt>
    <dgm:pt modelId="{CCD8A276-CF44-423C-A1E0-6AE70FA95876}" type="pres">
      <dgm:prSet presAssocID="{77C9FC4D-A63E-4D8D-9611-92071EFDDC6E}" presName="sibTrans" presStyleLbl="bgSibTrans2D1" presStyleIdx="5" presStyleCnt="7"/>
      <dgm:spPr/>
    </dgm:pt>
    <dgm:pt modelId="{ADECA98B-03D7-46BC-B5F9-BE6A82B90B76}" type="pres">
      <dgm:prSet presAssocID="{EC7E11A2-04F0-412F-8E78-0C119CF44D96}" presName="compNode" presStyleCnt="0"/>
      <dgm:spPr/>
    </dgm:pt>
    <dgm:pt modelId="{A1CD4082-0BBC-40D6-AA41-9EF2395AFBBD}" type="pres">
      <dgm:prSet presAssocID="{EC7E11A2-04F0-412F-8E78-0C119CF44D96}" presName="dummyConnPt" presStyleCnt="0"/>
      <dgm:spPr/>
    </dgm:pt>
    <dgm:pt modelId="{A8D5D616-C817-48D7-9014-75CD40D1AEDF}" type="pres">
      <dgm:prSet presAssocID="{EC7E11A2-04F0-412F-8E78-0C119CF44D96}" presName="node" presStyleLbl="node1" presStyleIdx="6" presStyleCnt="8">
        <dgm:presLayoutVars>
          <dgm:bulletEnabled val="1"/>
        </dgm:presLayoutVars>
      </dgm:prSet>
      <dgm:spPr/>
    </dgm:pt>
    <dgm:pt modelId="{373B376C-D9D9-466F-9888-BC91911E6746}" type="pres">
      <dgm:prSet presAssocID="{2643BDF5-865D-4CA9-BCE5-8D7535500226}" presName="sibTrans" presStyleLbl="bgSibTrans2D1" presStyleIdx="6" presStyleCnt="7"/>
      <dgm:spPr/>
    </dgm:pt>
    <dgm:pt modelId="{D54F815A-AE74-4448-96D1-34AC09578117}" type="pres">
      <dgm:prSet presAssocID="{46939835-EDFF-45C5-878E-12AEE94785F3}" presName="compNode" presStyleCnt="0"/>
      <dgm:spPr/>
    </dgm:pt>
    <dgm:pt modelId="{4FC54BF8-D676-4FA2-948E-E2F9BD3BB4E2}" type="pres">
      <dgm:prSet presAssocID="{46939835-EDFF-45C5-878E-12AEE94785F3}" presName="dummyConnPt" presStyleCnt="0"/>
      <dgm:spPr/>
    </dgm:pt>
    <dgm:pt modelId="{AD06DA06-D161-48AD-81B4-F1B1BA4F1A6C}" type="pres">
      <dgm:prSet presAssocID="{46939835-EDFF-45C5-878E-12AEE94785F3}" presName="node" presStyleLbl="node1" presStyleIdx="7" presStyleCnt="8">
        <dgm:presLayoutVars>
          <dgm:bulletEnabled val="1"/>
        </dgm:presLayoutVars>
      </dgm:prSet>
      <dgm:spPr/>
    </dgm:pt>
  </dgm:ptLst>
  <dgm:cxnLst>
    <dgm:cxn modelId="{3140A301-D812-4D6C-95B7-83E72D47D3DB}" type="presOf" srcId="{1312C29A-4BA8-4DBF-9704-BDAF331946CC}" destId="{06936553-7A09-4F33-ADAD-4B5A4965AA2A}" srcOrd="0" destOrd="0" presId="urn:microsoft.com/office/officeart/2005/8/layout/bProcess4"/>
    <dgm:cxn modelId="{48B7F108-AB67-45A7-8902-689E191DA0B4}" type="presOf" srcId="{B3A6039E-1C1A-4D56-ADB8-DDF342E59CA5}" destId="{2D92E172-9D39-440D-9A18-C400D40C5CD6}" srcOrd="0" destOrd="0" presId="urn:microsoft.com/office/officeart/2005/8/layout/bProcess4"/>
    <dgm:cxn modelId="{AE154F32-799A-4A0D-87EB-14488779BE4A}" type="presOf" srcId="{12F2D181-395C-46E4-B40E-5534EB02BCE6}" destId="{4E2C39E8-0E0B-44AE-B17A-97139632D0E9}" srcOrd="0" destOrd="0" presId="urn:microsoft.com/office/officeart/2005/8/layout/bProcess4"/>
    <dgm:cxn modelId="{79A96942-CEA5-4E88-A0BD-6B3674F485EF}" type="presOf" srcId="{454C6AE8-7EA3-4C59-B082-F6987F616E03}" destId="{B7C03FE6-6D0F-4F73-AF91-88CFE64FFC6F}" srcOrd="0" destOrd="0" presId="urn:microsoft.com/office/officeart/2005/8/layout/bProcess4"/>
    <dgm:cxn modelId="{9D184167-9D57-42B3-837B-983CCC2CCCCD}" srcId="{75CC4E13-45CC-4544-A5FF-B8B3D8540C6E}" destId="{CECC9D85-076C-4939-B351-426F9F8037F8}" srcOrd="3" destOrd="0" parTransId="{4665E4FC-0161-4D70-A6A4-BFDA97B3F611}" sibTransId="{8CF55A0E-5361-4D78-A73A-77985DF347F7}"/>
    <dgm:cxn modelId="{F69CE568-D6D8-40D1-B477-368170E4E371}" srcId="{75CC4E13-45CC-4544-A5FF-B8B3D8540C6E}" destId="{12F2D181-395C-46E4-B40E-5534EB02BCE6}" srcOrd="5" destOrd="0" parTransId="{B57F9E01-4F59-43BD-B3DD-0A66E7BA08C2}" sibTransId="{77C9FC4D-A63E-4D8D-9611-92071EFDDC6E}"/>
    <dgm:cxn modelId="{6E6DAE50-0BB4-4254-930B-1FDB4511C6B5}" type="presOf" srcId="{CECC9D85-076C-4939-B351-426F9F8037F8}" destId="{CAEC0AF8-CEB7-4DE4-B7B5-E7A605D68D5F}" srcOrd="0" destOrd="0" presId="urn:microsoft.com/office/officeart/2005/8/layout/bProcess4"/>
    <dgm:cxn modelId="{87791073-7047-40D8-956C-EC7C0BE9C49F}" type="presOf" srcId="{8CF55A0E-5361-4D78-A73A-77985DF347F7}" destId="{A2BC5A4D-4CB1-46E1-9603-EFA27E45405B}" srcOrd="0" destOrd="0" presId="urn:microsoft.com/office/officeart/2005/8/layout/bProcess4"/>
    <dgm:cxn modelId="{3D6ACE74-A80E-446A-B1CA-14A51FB9AD01}" srcId="{75CC4E13-45CC-4544-A5FF-B8B3D8540C6E}" destId="{2E280D4D-F0D9-479A-8D97-ED42B72699A7}" srcOrd="1" destOrd="0" parTransId="{19829663-8719-4596-B73D-1A20DFBA6D95}" sibTransId="{02CED4E8-4DF2-442B-A5A1-D5D0B6A2B47D}"/>
    <dgm:cxn modelId="{00886F76-BA33-4C31-92CD-8C197735AFD2}" srcId="{75CC4E13-45CC-4544-A5FF-B8B3D8540C6E}" destId="{46939835-EDFF-45C5-878E-12AEE94785F3}" srcOrd="7" destOrd="0" parTransId="{598701FD-9D6F-4A04-A640-883C4F3716ED}" sibTransId="{AEF59B1A-BF91-4C86-9245-CCF9B9618B38}"/>
    <dgm:cxn modelId="{F51C887A-8C60-41EA-9E86-DE8EAD5C962D}" type="presOf" srcId="{2E280D4D-F0D9-479A-8D97-ED42B72699A7}" destId="{88B442B3-A876-40F6-9857-0A2A7C94AC73}" srcOrd="0" destOrd="0" presId="urn:microsoft.com/office/officeart/2005/8/layout/bProcess4"/>
    <dgm:cxn modelId="{D37AF080-8806-4174-9B79-DFE5475C2457}" type="presOf" srcId="{77C9FC4D-A63E-4D8D-9611-92071EFDDC6E}" destId="{CCD8A276-CF44-423C-A1E0-6AE70FA95876}" srcOrd="0" destOrd="0" presId="urn:microsoft.com/office/officeart/2005/8/layout/bProcess4"/>
    <dgm:cxn modelId="{67DACE9C-ED7F-4660-88A6-44042759190B}" type="presOf" srcId="{31A14115-6D80-412B-A308-69643691ABA8}" destId="{9910BF20-49E7-423F-937C-642EF48634DC}" srcOrd="0" destOrd="0" presId="urn:microsoft.com/office/officeart/2005/8/layout/bProcess4"/>
    <dgm:cxn modelId="{F97B989D-8069-41FD-8483-A9FDB27CBBD5}" srcId="{75CC4E13-45CC-4544-A5FF-B8B3D8540C6E}" destId="{454C6AE8-7EA3-4C59-B082-F6987F616E03}" srcOrd="2" destOrd="0" parTransId="{5A1DC5D0-AF22-4E31-8368-4AE78DA40F59}" sibTransId="{31A14115-6D80-412B-A308-69643691ABA8}"/>
    <dgm:cxn modelId="{D6C367AB-A71B-4BFC-BF44-853239CBD5F6}" type="presOf" srcId="{46939835-EDFF-45C5-878E-12AEE94785F3}" destId="{AD06DA06-D161-48AD-81B4-F1B1BA4F1A6C}" srcOrd="0" destOrd="0" presId="urn:microsoft.com/office/officeart/2005/8/layout/bProcess4"/>
    <dgm:cxn modelId="{8FB058B4-795D-4902-BDD6-929ED06A333D}" type="presOf" srcId="{5C313D85-1F57-46B2-8BD0-7E9FAEBBD499}" destId="{27D4D3FA-30B3-4ECC-A558-3E9939F478E0}" srcOrd="0" destOrd="0" presId="urn:microsoft.com/office/officeart/2005/8/layout/bProcess4"/>
    <dgm:cxn modelId="{FC7150B5-0045-43DF-9C18-8060793BA48A}" srcId="{75CC4E13-45CC-4544-A5FF-B8B3D8540C6E}" destId="{1312C29A-4BA8-4DBF-9704-BDAF331946CC}" srcOrd="0" destOrd="0" parTransId="{0997C194-7B36-428F-928B-F845F2FB2084}" sibTransId="{B3A6039E-1C1A-4D56-ADB8-DDF342E59CA5}"/>
    <dgm:cxn modelId="{1EA175C0-E023-44B7-B52D-164808EA513D}" srcId="{75CC4E13-45CC-4544-A5FF-B8B3D8540C6E}" destId="{F42DAE2E-3854-4834-9A7C-CF64627E8300}" srcOrd="4" destOrd="0" parTransId="{A05012A0-529E-4088-825A-BD626FB1CFF4}" sibTransId="{5C313D85-1F57-46B2-8BD0-7E9FAEBBD499}"/>
    <dgm:cxn modelId="{4E842DC6-823C-4149-A550-8911884C54A7}" type="presOf" srcId="{75CC4E13-45CC-4544-A5FF-B8B3D8540C6E}" destId="{F5B9E6E6-BFD2-4317-9C32-5757F5C00914}" srcOrd="0" destOrd="0" presId="urn:microsoft.com/office/officeart/2005/8/layout/bProcess4"/>
    <dgm:cxn modelId="{01085DCC-491F-4E5C-A185-BB65F2C92197}" type="presOf" srcId="{F42DAE2E-3854-4834-9A7C-CF64627E8300}" destId="{CCE5262F-5C58-496F-963F-C19846018A10}" srcOrd="0" destOrd="0" presId="urn:microsoft.com/office/officeart/2005/8/layout/bProcess4"/>
    <dgm:cxn modelId="{CB89BDE4-224A-4F00-B918-6EA9B7965AE5}" type="presOf" srcId="{2643BDF5-865D-4CA9-BCE5-8D7535500226}" destId="{373B376C-D9D9-466F-9888-BC91911E6746}" srcOrd="0" destOrd="0" presId="urn:microsoft.com/office/officeart/2005/8/layout/bProcess4"/>
    <dgm:cxn modelId="{C626F9F6-D92E-4CB4-A2F3-D5974C982A36}" type="presOf" srcId="{02CED4E8-4DF2-442B-A5A1-D5D0B6A2B47D}" destId="{1D55F6D4-31A3-4AF2-8DA5-13E02AC97669}" srcOrd="0" destOrd="0" presId="urn:microsoft.com/office/officeart/2005/8/layout/bProcess4"/>
    <dgm:cxn modelId="{5792B0FD-4F22-4E05-A991-7C9821ECAE9D}" type="presOf" srcId="{EC7E11A2-04F0-412F-8E78-0C119CF44D96}" destId="{A8D5D616-C817-48D7-9014-75CD40D1AEDF}" srcOrd="0" destOrd="0" presId="urn:microsoft.com/office/officeart/2005/8/layout/bProcess4"/>
    <dgm:cxn modelId="{1FA14CFE-FD34-46BE-A077-AD4632E94D64}" srcId="{75CC4E13-45CC-4544-A5FF-B8B3D8540C6E}" destId="{EC7E11A2-04F0-412F-8E78-0C119CF44D96}" srcOrd="6" destOrd="0" parTransId="{0D27A3BD-4BF8-4824-9324-C2EDE1F31C07}" sibTransId="{2643BDF5-865D-4CA9-BCE5-8D7535500226}"/>
    <dgm:cxn modelId="{A6D1E7F5-6A72-4A88-A564-29680510837E}" type="presParOf" srcId="{F5B9E6E6-BFD2-4317-9C32-5757F5C00914}" destId="{88D473DE-5E70-4A4F-A878-B25AC1E9EF2D}" srcOrd="0" destOrd="0" presId="urn:microsoft.com/office/officeart/2005/8/layout/bProcess4"/>
    <dgm:cxn modelId="{24E72399-4752-4228-8779-22EF222E8A21}" type="presParOf" srcId="{88D473DE-5E70-4A4F-A878-B25AC1E9EF2D}" destId="{60AE89C5-BB87-4DF8-920E-AEECA7A843CD}" srcOrd="0" destOrd="0" presId="urn:microsoft.com/office/officeart/2005/8/layout/bProcess4"/>
    <dgm:cxn modelId="{DDB63B8A-D25B-4B19-B204-F5355DBFC7A2}" type="presParOf" srcId="{88D473DE-5E70-4A4F-A878-B25AC1E9EF2D}" destId="{06936553-7A09-4F33-ADAD-4B5A4965AA2A}" srcOrd="1" destOrd="0" presId="urn:microsoft.com/office/officeart/2005/8/layout/bProcess4"/>
    <dgm:cxn modelId="{811C6438-D45B-4C24-8C01-31994EF033AD}" type="presParOf" srcId="{F5B9E6E6-BFD2-4317-9C32-5757F5C00914}" destId="{2D92E172-9D39-440D-9A18-C400D40C5CD6}" srcOrd="1" destOrd="0" presId="urn:microsoft.com/office/officeart/2005/8/layout/bProcess4"/>
    <dgm:cxn modelId="{6A732DDB-1AC3-4016-8104-69ED85355EB0}" type="presParOf" srcId="{F5B9E6E6-BFD2-4317-9C32-5757F5C00914}" destId="{820DF6F9-7382-4CA7-A92B-2D9AB397CDAC}" srcOrd="2" destOrd="0" presId="urn:microsoft.com/office/officeart/2005/8/layout/bProcess4"/>
    <dgm:cxn modelId="{A2694B08-2DD7-41E2-94D7-7CD52365F6DD}" type="presParOf" srcId="{820DF6F9-7382-4CA7-A92B-2D9AB397CDAC}" destId="{7FF3F023-7801-44F6-9F29-1BAB4B4E9115}" srcOrd="0" destOrd="0" presId="urn:microsoft.com/office/officeart/2005/8/layout/bProcess4"/>
    <dgm:cxn modelId="{067F49B4-7099-4D5B-822C-8534E5E19399}" type="presParOf" srcId="{820DF6F9-7382-4CA7-A92B-2D9AB397CDAC}" destId="{88B442B3-A876-40F6-9857-0A2A7C94AC73}" srcOrd="1" destOrd="0" presId="urn:microsoft.com/office/officeart/2005/8/layout/bProcess4"/>
    <dgm:cxn modelId="{AEB89F12-3D0E-4F94-8285-1BBC05AF3386}" type="presParOf" srcId="{F5B9E6E6-BFD2-4317-9C32-5757F5C00914}" destId="{1D55F6D4-31A3-4AF2-8DA5-13E02AC97669}" srcOrd="3" destOrd="0" presId="urn:microsoft.com/office/officeart/2005/8/layout/bProcess4"/>
    <dgm:cxn modelId="{FAACD31C-1B9B-48B6-9A11-A9A77D523412}" type="presParOf" srcId="{F5B9E6E6-BFD2-4317-9C32-5757F5C00914}" destId="{1CB443A0-49EB-4609-A549-EB9676D63EAD}" srcOrd="4" destOrd="0" presId="urn:microsoft.com/office/officeart/2005/8/layout/bProcess4"/>
    <dgm:cxn modelId="{C67C7C3C-D6B7-4C53-9F97-C92DADD40417}" type="presParOf" srcId="{1CB443A0-49EB-4609-A549-EB9676D63EAD}" destId="{50D5ACC5-C2A6-462D-AE26-58CFF95B8F62}" srcOrd="0" destOrd="0" presId="urn:microsoft.com/office/officeart/2005/8/layout/bProcess4"/>
    <dgm:cxn modelId="{3AB98934-359C-4142-9346-4A968EBDC459}" type="presParOf" srcId="{1CB443A0-49EB-4609-A549-EB9676D63EAD}" destId="{B7C03FE6-6D0F-4F73-AF91-88CFE64FFC6F}" srcOrd="1" destOrd="0" presId="urn:microsoft.com/office/officeart/2005/8/layout/bProcess4"/>
    <dgm:cxn modelId="{D9C10DB4-ABE5-4283-8F12-43603CCE323D}" type="presParOf" srcId="{F5B9E6E6-BFD2-4317-9C32-5757F5C00914}" destId="{9910BF20-49E7-423F-937C-642EF48634DC}" srcOrd="5" destOrd="0" presId="urn:microsoft.com/office/officeart/2005/8/layout/bProcess4"/>
    <dgm:cxn modelId="{2ADEDC43-7379-4F1C-87CA-71B088C58921}" type="presParOf" srcId="{F5B9E6E6-BFD2-4317-9C32-5757F5C00914}" destId="{30A883AE-A73E-408F-B708-E69F7A67479E}" srcOrd="6" destOrd="0" presId="urn:microsoft.com/office/officeart/2005/8/layout/bProcess4"/>
    <dgm:cxn modelId="{A4F35586-DCDF-46BC-8BF9-7340DCCDD1B6}" type="presParOf" srcId="{30A883AE-A73E-408F-B708-E69F7A67479E}" destId="{1F4C11B7-539F-4D2F-873A-4FC92472EB73}" srcOrd="0" destOrd="0" presId="urn:microsoft.com/office/officeart/2005/8/layout/bProcess4"/>
    <dgm:cxn modelId="{222AE2A4-FAB0-437D-9498-925863939B30}" type="presParOf" srcId="{30A883AE-A73E-408F-B708-E69F7A67479E}" destId="{CAEC0AF8-CEB7-4DE4-B7B5-E7A605D68D5F}" srcOrd="1" destOrd="0" presId="urn:microsoft.com/office/officeart/2005/8/layout/bProcess4"/>
    <dgm:cxn modelId="{389CDF0A-7158-43F4-BF7C-C513E72DD153}" type="presParOf" srcId="{F5B9E6E6-BFD2-4317-9C32-5757F5C00914}" destId="{A2BC5A4D-4CB1-46E1-9603-EFA27E45405B}" srcOrd="7" destOrd="0" presId="urn:microsoft.com/office/officeart/2005/8/layout/bProcess4"/>
    <dgm:cxn modelId="{4CE0B6A0-6478-40D4-910B-A25594CE1002}" type="presParOf" srcId="{F5B9E6E6-BFD2-4317-9C32-5757F5C00914}" destId="{2B2CB8C9-72F2-4B76-8C20-F00411F75925}" srcOrd="8" destOrd="0" presId="urn:microsoft.com/office/officeart/2005/8/layout/bProcess4"/>
    <dgm:cxn modelId="{A9561897-1339-4EAE-BA34-D6A3554D21E1}" type="presParOf" srcId="{2B2CB8C9-72F2-4B76-8C20-F00411F75925}" destId="{AAC8F45C-CB7C-4CBB-A982-AE8D76FBD8C8}" srcOrd="0" destOrd="0" presId="urn:microsoft.com/office/officeart/2005/8/layout/bProcess4"/>
    <dgm:cxn modelId="{25670712-6A7F-477D-9331-2E00D4973BA9}" type="presParOf" srcId="{2B2CB8C9-72F2-4B76-8C20-F00411F75925}" destId="{CCE5262F-5C58-496F-963F-C19846018A10}" srcOrd="1" destOrd="0" presId="urn:microsoft.com/office/officeart/2005/8/layout/bProcess4"/>
    <dgm:cxn modelId="{62061322-4864-47C0-B476-903C3B74BB1B}" type="presParOf" srcId="{F5B9E6E6-BFD2-4317-9C32-5757F5C00914}" destId="{27D4D3FA-30B3-4ECC-A558-3E9939F478E0}" srcOrd="9" destOrd="0" presId="urn:microsoft.com/office/officeart/2005/8/layout/bProcess4"/>
    <dgm:cxn modelId="{1AC7C7AE-F45B-43BD-A7B4-D34DF6DBD9E7}" type="presParOf" srcId="{F5B9E6E6-BFD2-4317-9C32-5757F5C00914}" destId="{0BC233DD-D54A-4D92-827E-258DFA99E5AD}" srcOrd="10" destOrd="0" presId="urn:microsoft.com/office/officeart/2005/8/layout/bProcess4"/>
    <dgm:cxn modelId="{DD714EF5-C80E-4D70-B14C-97D1971161B3}" type="presParOf" srcId="{0BC233DD-D54A-4D92-827E-258DFA99E5AD}" destId="{1C7FA9D3-E70A-43DC-9A9F-D6AAACB2837B}" srcOrd="0" destOrd="0" presId="urn:microsoft.com/office/officeart/2005/8/layout/bProcess4"/>
    <dgm:cxn modelId="{4D2FCE4C-D07C-4BE3-B850-8D6E311DAA40}" type="presParOf" srcId="{0BC233DD-D54A-4D92-827E-258DFA99E5AD}" destId="{4E2C39E8-0E0B-44AE-B17A-97139632D0E9}" srcOrd="1" destOrd="0" presId="urn:microsoft.com/office/officeart/2005/8/layout/bProcess4"/>
    <dgm:cxn modelId="{99E49FCF-7441-4671-978B-CCB637EA6A9E}" type="presParOf" srcId="{F5B9E6E6-BFD2-4317-9C32-5757F5C00914}" destId="{CCD8A276-CF44-423C-A1E0-6AE70FA95876}" srcOrd="11" destOrd="0" presId="urn:microsoft.com/office/officeart/2005/8/layout/bProcess4"/>
    <dgm:cxn modelId="{5E172819-7169-42D5-BF01-2105686327D5}" type="presParOf" srcId="{F5B9E6E6-BFD2-4317-9C32-5757F5C00914}" destId="{ADECA98B-03D7-46BC-B5F9-BE6A82B90B76}" srcOrd="12" destOrd="0" presId="urn:microsoft.com/office/officeart/2005/8/layout/bProcess4"/>
    <dgm:cxn modelId="{5E047E7E-800E-4B2E-A22B-2BF552CC5CB1}" type="presParOf" srcId="{ADECA98B-03D7-46BC-B5F9-BE6A82B90B76}" destId="{A1CD4082-0BBC-40D6-AA41-9EF2395AFBBD}" srcOrd="0" destOrd="0" presId="urn:microsoft.com/office/officeart/2005/8/layout/bProcess4"/>
    <dgm:cxn modelId="{6619923E-755A-4620-90AC-704704A49432}" type="presParOf" srcId="{ADECA98B-03D7-46BC-B5F9-BE6A82B90B76}" destId="{A8D5D616-C817-48D7-9014-75CD40D1AEDF}" srcOrd="1" destOrd="0" presId="urn:microsoft.com/office/officeart/2005/8/layout/bProcess4"/>
    <dgm:cxn modelId="{CD8C64EE-B276-4D3D-A81D-BEB408BA56BE}" type="presParOf" srcId="{F5B9E6E6-BFD2-4317-9C32-5757F5C00914}" destId="{373B376C-D9D9-466F-9888-BC91911E6746}" srcOrd="13" destOrd="0" presId="urn:microsoft.com/office/officeart/2005/8/layout/bProcess4"/>
    <dgm:cxn modelId="{2A94F4B1-66EC-4892-B51A-C335B825CAFF}" type="presParOf" srcId="{F5B9E6E6-BFD2-4317-9C32-5757F5C00914}" destId="{D54F815A-AE74-4448-96D1-34AC09578117}" srcOrd="14" destOrd="0" presId="urn:microsoft.com/office/officeart/2005/8/layout/bProcess4"/>
    <dgm:cxn modelId="{144A483F-6AC9-4CB1-A8EA-7B76AA5D74AD}" type="presParOf" srcId="{D54F815A-AE74-4448-96D1-34AC09578117}" destId="{4FC54BF8-D676-4FA2-948E-E2F9BD3BB4E2}" srcOrd="0" destOrd="0" presId="urn:microsoft.com/office/officeart/2005/8/layout/bProcess4"/>
    <dgm:cxn modelId="{C34B4A77-7936-4B01-B963-EFE0BF8CCCFA}" type="presParOf" srcId="{D54F815A-AE74-4448-96D1-34AC09578117}" destId="{AD06DA06-D161-48AD-81B4-F1B1BA4F1A6C}" srcOrd="1" destOrd="0" presId="urn:microsoft.com/office/officeart/2005/8/layout/b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159EA7-176D-423F-BCA3-568FB358DA89}">
      <dsp:nvSpPr>
        <dsp:cNvPr id="0" name=""/>
        <dsp:cNvSpPr/>
      </dsp:nvSpPr>
      <dsp:spPr>
        <a:xfrm rot="5400000">
          <a:off x="-391261" y="1800925"/>
          <a:ext cx="1740459" cy="210707"/>
        </a:xfrm>
        <a:prstGeom prst="rect">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17C89F8-A28B-44E7-99D3-E1B080BFA836}">
      <dsp:nvSpPr>
        <dsp:cNvPr id="0" name=""/>
        <dsp:cNvSpPr/>
      </dsp:nvSpPr>
      <dsp:spPr>
        <a:xfrm>
          <a:off x="3013" y="681142"/>
          <a:ext cx="2341190" cy="1404714"/>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Request and parse the SpaceX launch data using the GET requests</a:t>
          </a:r>
        </a:p>
      </dsp:txBody>
      <dsp:txXfrm>
        <a:off x="44156" y="722285"/>
        <a:ext cx="2258904" cy="1322428"/>
      </dsp:txXfrm>
    </dsp:sp>
    <dsp:sp modelId="{3D87C262-B9DF-4816-AB81-902B91C2119B}">
      <dsp:nvSpPr>
        <dsp:cNvPr id="0" name=""/>
        <dsp:cNvSpPr/>
      </dsp:nvSpPr>
      <dsp:spPr>
        <a:xfrm>
          <a:off x="486684" y="2678871"/>
          <a:ext cx="3098349" cy="210707"/>
        </a:xfrm>
        <a:prstGeom prst="rect">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1A297BBA-C404-40A7-8AE1-EFB3A23B370C}">
      <dsp:nvSpPr>
        <dsp:cNvPr id="0" name=""/>
        <dsp:cNvSpPr/>
      </dsp:nvSpPr>
      <dsp:spPr>
        <a:xfrm>
          <a:off x="3013" y="2437035"/>
          <a:ext cx="2341190" cy="1404714"/>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Filter the data frame to only include Falcon 9 launches</a:t>
          </a:r>
        </a:p>
      </dsp:txBody>
      <dsp:txXfrm>
        <a:off x="44156" y="2478178"/>
        <a:ext cx="2258904" cy="1322428"/>
      </dsp:txXfrm>
    </dsp:sp>
    <dsp:sp modelId="{8558E95E-50E5-41B9-9384-81E6D1F63B30}">
      <dsp:nvSpPr>
        <dsp:cNvPr id="0" name=""/>
        <dsp:cNvSpPr/>
      </dsp:nvSpPr>
      <dsp:spPr>
        <a:xfrm rot="16200000">
          <a:off x="2722521" y="1800925"/>
          <a:ext cx="1740459" cy="210707"/>
        </a:xfrm>
        <a:prstGeom prst="rect">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6A2FA64-3C54-4F6D-A274-60E712118006}">
      <dsp:nvSpPr>
        <dsp:cNvPr id="0" name=""/>
        <dsp:cNvSpPr/>
      </dsp:nvSpPr>
      <dsp:spPr>
        <a:xfrm>
          <a:off x="3116796" y="2437035"/>
          <a:ext cx="2341190" cy="1404714"/>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Replace the missing values of Payload Mass with mean of all other records</a:t>
          </a:r>
        </a:p>
      </dsp:txBody>
      <dsp:txXfrm>
        <a:off x="3157939" y="2478178"/>
        <a:ext cx="2258904" cy="1322428"/>
      </dsp:txXfrm>
    </dsp:sp>
    <dsp:sp modelId="{F125D4A8-2D43-4E72-BEBE-F47A0F7137DC}">
      <dsp:nvSpPr>
        <dsp:cNvPr id="0" name=""/>
        <dsp:cNvSpPr/>
      </dsp:nvSpPr>
      <dsp:spPr>
        <a:xfrm>
          <a:off x="3116796" y="681142"/>
          <a:ext cx="2341190" cy="1404714"/>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Exporting the data frame to a csv file for further analysis</a:t>
          </a:r>
        </a:p>
      </dsp:txBody>
      <dsp:txXfrm>
        <a:off x="3157939" y="722285"/>
        <a:ext cx="2258904" cy="13224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3FE8B7-CF22-4D3B-AD92-127689BE8130}">
      <dsp:nvSpPr>
        <dsp:cNvPr id="0" name=""/>
        <dsp:cNvSpPr/>
      </dsp:nvSpPr>
      <dsp:spPr>
        <a:xfrm rot="5400000">
          <a:off x="-391276" y="1800261"/>
          <a:ext cx="1740523" cy="210714"/>
        </a:xfrm>
        <a:prstGeom prst="rect">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656E594-8F2C-464B-9C88-9D4B61DFA019}">
      <dsp:nvSpPr>
        <dsp:cNvPr id="0" name=""/>
        <dsp:cNvSpPr/>
      </dsp:nvSpPr>
      <dsp:spPr>
        <a:xfrm>
          <a:off x="3013" y="680438"/>
          <a:ext cx="2341276" cy="1404765"/>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Request the Falcon9 Launch Wiki page from its URL</a:t>
          </a:r>
        </a:p>
      </dsp:txBody>
      <dsp:txXfrm>
        <a:off x="44157" y="721582"/>
        <a:ext cx="2258988" cy="1322477"/>
      </dsp:txXfrm>
    </dsp:sp>
    <dsp:sp modelId="{8DE2A216-E76A-4FB4-BCFF-A2E886C3E623}">
      <dsp:nvSpPr>
        <dsp:cNvPr id="0" name=""/>
        <dsp:cNvSpPr/>
      </dsp:nvSpPr>
      <dsp:spPr>
        <a:xfrm>
          <a:off x="486702" y="2678240"/>
          <a:ext cx="3098463" cy="210714"/>
        </a:xfrm>
        <a:prstGeom prst="rect">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6790B8E-C11C-4A93-BC1C-D3B9B2CB688C}">
      <dsp:nvSpPr>
        <dsp:cNvPr id="0" name=""/>
        <dsp:cNvSpPr/>
      </dsp:nvSpPr>
      <dsp:spPr>
        <a:xfrm>
          <a:off x="3013" y="2436395"/>
          <a:ext cx="2341276" cy="1404765"/>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Extract all column/variable names from the HTML table header</a:t>
          </a:r>
        </a:p>
      </dsp:txBody>
      <dsp:txXfrm>
        <a:off x="44157" y="2477539"/>
        <a:ext cx="2258988" cy="1322477"/>
      </dsp:txXfrm>
    </dsp:sp>
    <dsp:sp modelId="{503F31A1-DD0A-4367-BDBA-2B7C776DC22A}">
      <dsp:nvSpPr>
        <dsp:cNvPr id="0" name=""/>
        <dsp:cNvSpPr/>
      </dsp:nvSpPr>
      <dsp:spPr>
        <a:xfrm rot="16200000">
          <a:off x="2722620" y="1800261"/>
          <a:ext cx="1740523" cy="210714"/>
        </a:xfrm>
        <a:prstGeom prst="rect">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19D60BBD-EDCF-4FAE-870E-A57BFF14AA8A}">
      <dsp:nvSpPr>
        <dsp:cNvPr id="0" name=""/>
        <dsp:cNvSpPr/>
      </dsp:nvSpPr>
      <dsp:spPr>
        <a:xfrm>
          <a:off x="3116910" y="2436395"/>
          <a:ext cx="2341276" cy="1404765"/>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Create a data frame by parsing the launch HTML tables</a:t>
          </a:r>
        </a:p>
      </dsp:txBody>
      <dsp:txXfrm>
        <a:off x="3158054" y="2477539"/>
        <a:ext cx="2258988" cy="1322477"/>
      </dsp:txXfrm>
    </dsp:sp>
    <dsp:sp modelId="{94935A0E-043B-4C40-BC20-E680AE12C6BF}">
      <dsp:nvSpPr>
        <dsp:cNvPr id="0" name=""/>
        <dsp:cNvSpPr/>
      </dsp:nvSpPr>
      <dsp:spPr>
        <a:xfrm>
          <a:off x="3116910" y="680438"/>
          <a:ext cx="2341276" cy="1404765"/>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Export the data frame to a csv file for further analysis</a:t>
          </a:r>
        </a:p>
      </dsp:txBody>
      <dsp:txXfrm>
        <a:off x="3158054" y="721582"/>
        <a:ext cx="2258988" cy="13224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92E172-9D39-440D-9A18-C400D40C5CD6}">
      <dsp:nvSpPr>
        <dsp:cNvPr id="0" name=""/>
        <dsp:cNvSpPr/>
      </dsp:nvSpPr>
      <dsp:spPr>
        <a:xfrm rot="5400000">
          <a:off x="-334111" y="1378995"/>
          <a:ext cx="1479876" cy="178764"/>
        </a:xfrm>
        <a:prstGeom prst="rect">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6936553-7A09-4F33-ADAD-4B5A4965AA2A}">
      <dsp:nvSpPr>
        <dsp:cNvPr id="0" name=""/>
        <dsp:cNvSpPr/>
      </dsp:nvSpPr>
      <dsp:spPr>
        <a:xfrm>
          <a:off x="3659" y="430603"/>
          <a:ext cx="1986270" cy="1191762"/>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Split the label column “Class” from the dataset</a:t>
          </a:r>
        </a:p>
      </dsp:txBody>
      <dsp:txXfrm>
        <a:off x="38565" y="465509"/>
        <a:ext cx="1916458" cy="1121950"/>
      </dsp:txXfrm>
    </dsp:sp>
    <dsp:sp modelId="{1D55F6D4-31A3-4AF2-8DA5-13E02AC97669}">
      <dsp:nvSpPr>
        <dsp:cNvPr id="0" name=""/>
        <dsp:cNvSpPr/>
      </dsp:nvSpPr>
      <dsp:spPr>
        <a:xfrm rot="5400000">
          <a:off x="-334111" y="2868697"/>
          <a:ext cx="1479876" cy="178764"/>
        </a:xfrm>
        <a:prstGeom prst="rect">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8B442B3-A876-40F6-9857-0A2A7C94AC73}">
      <dsp:nvSpPr>
        <dsp:cNvPr id="0" name=""/>
        <dsp:cNvSpPr/>
      </dsp:nvSpPr>
      <dsp:spPr>
        <a:xfrm>
          <a:off x="3659" y="1920306"/>
          <a:ext cx="1986270" cy="1191762"/>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Standardize the features using </a:t>
          </a:r>
          <a:r>
            <a:rPr lang="en-IN" sz="1400" kern="1200" dirty="0" err="1"/>
            <a:t>StandardScaler</a:t>
          </a:r>
          <a:r>
            <a:rPr lang="en-IN" sz="1400" kern="1200" dirty="0"/>
            <a:t> and </a:t>
          </a:r>
          <a:r>
            <a:rPr lang="en-IN" sz="1400" kern="1200" dirty="0" err="1"/>
            <a:t>fit_transform</a:t>
          </a:r>
          <a:r>
            <a:rPr lang="en-IN" sz="1400" kern="1200" dirty="0"/>
            <a:t> them.</a:t>
          </a:r>
        </a:p>
      </dsp:txBody>
      <dsp:txXfrm>
        <a:off x="38565" y="1955212"/>
        <a:ext cx="1916458" cy="1121950"/>
      </dsp:txXfrm>
    </dsp:sp>
    <dsp:sp modelId="{9910BF20-49E7-423F-937C-642EF48634DC}">
      <dsp:nvSpPr>
        <dsp:cNvPr id="0" name=""/>
        <dsp:cNvSpPr/>
      </dsp:nvSpPr>
      <dsp:spPr>
        <a:xfrm>
          <a:off x="410740" y="3613549"/>
          <a:ext cx="2631912" cy="178764"/>
        </a:xfrm>
        <a:prstGeom prst="rect">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7C03FE6-6D0F-4F73-AF91-88CFE64FFC6F}">
      <dsp:nvSpPr>
        <dsp:cNvPr id="0" name=""/>
        <dsp:cNvSpPr/>
      </dsp:nvSpPr>
      <dsp:spPr>
        <a:xfrm>
          <a:off x="3659" y="3410009"/>
          <a:ext cx="1986270" cy="1191762"/>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Split the data into Training and Testing sets using </a:t>
          </a:r>
          <a:r>
            <a:rPr lang="en-IN" sz="1400" kern="1200" dirty="0" err="1"/>
            <a:t>train_test_split</a:t>
          </a:r>
          <a:endParaRPr lang="en-IN" sz="1400" kern="1200" dirty="0"/>
        </a:p>
      </dsp:txBody>
      <dsp:txXfrm>
        <a:off x="38565" y="3444915"/>
        <a:ext cx="1916458" cy="1121950"/>
      </dsp:txXfrm>
    </dsp:sp>
    <dsp:sp modelId="{A2BC5A4D-4CB1-46E1-9603-EFA27E45405B}">
      <dsp:nvSpPr>
        <dsp:cNvPr id="0" name=""/>
        <dsp:cNvSpPr/>
      </dsp:nvSpPr>
      <dsp:spPr>
        <a:xfrm rot="16200000">
          <a:off x="2307627" y="2868697"/>
          <a:ext cx="1479876" cy="178764"/>
        </a:xfrm>
        <a:prstGeom prst="rect">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AEC0AF8-CEB7-4DE4-B7B5-E7A605D68D5F}">
      <dsp:nvSpPr>
        <dsp:cNvPr id="0" name=""/>
        <dsp:cNvSpPr/>
      </dsp:nvSpPr>
      <dsp:spPr>
        <a:xfrm>
          <a:off x="2645398" y="3410009"/>
          <a:ext cx="1986270" cy="1191762"/>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Use Classification Models namely: </a:t>
          </a:r>
          <a:r>
            <a:rPr lang="en-IN" sz="1400" kern="1200" dirty="0" err="1"/>
            <a:t>LogReg</a:t>
          </a:r>
          <a:r>
            <a:rPr lang="en-IN" sz="1400" kern="1200" dirty="0"/>
            <a:t>, SVM, Decision Tree and KNN</a:t>
          </a:r>
        </a:p>
      </dsp:txBody>
      <dsp:txXfrm>
        <a:off x="2680304" y="3444915"/>
        <a:ext cx="1916458" cy="1121950"/>
      </dsp:txXfrm>
    </dsp:sp>
    <dsp:sp modelId="{27D4D3FA-30B3-4ECC-A558-3E9939F478E0}">
      <dsp:nvSpPr>
        <dsp:cNvPr id="0" name=""/>
        <dsp:cNvSpPr/>
      </dsp:nvSpPr>
      <dsp:spPr>
        <a:xfrm rot="16200000">
          <a:off x="2307627" y="1378995"/>
          <a:ext cx="1479876" cy="178764"/>
        </a:xfrm>
        <a:prstGeom prst="rect">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CE5262F-5C58-496F-963F-C19846018A10}">
      <dsp:nvSpPr>
        <dsp:cNvPr id="0" name=""/>
        <dsp:cNvSpPr/>
      </dsp:nvSpPr>
      <dsp:spPr>
        <a:xfrm>
          <a:off x="2645398" y="1920306"/>
          <a:ext cx="1986270" cy="1191762"/>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Perform Cross Validation using </a:t>
          </a:r>
          <a:r>
            <a:rPr lang="en-IN" sz="1400" kern="1200" dirty="0" err="1"/>
            <a:t>GridSearchCV</a:t>
          </a:r>
          <a:r>
            <a:rPr lang="en-IN" sz="1400" kern="1200" dirty="0"/>
            <a:t> with CV = 10 to find optimal parameters</a:t>
          </a:r>
        </a:p>
      </dsp:txBody>
      <dsp:txXfrm>
        <a:off x="2680304" y="1955212"/>
        <a:ext cx="1916458" cy="1121950"/>
      </dsp:txXfrm>
    </dsp:sp>
    <dsp:sp modelId="{CCD8A276-CF44-423C-A1E0-6AE70FA95876}">
      <dsp:nvSpPr>
        <dsp:cNvPr id="0" name=""/>
        <dsp:cNvSpPr/>
      </dsp:nvSpPr>
      <dsp:spPr>
        <a:xfrm>
          <a:off x="3052479" y="634144"/>
          <a:ext cx="2631912" cy="178764"/>
        </a:xfrm>
        <a:prstGeom prst="rect">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E2C39E8-0E0B-44AE-B17A-97139632D0E9}">
      <dsp:nvSpPr>
        <dsp:cNvPr id="0" name=""/>
        <dsp:cNvSpPr/>
      </dsp:nvSpPr>
      <dsp:spPr>
        <a:xfrm>
          <a:off x="2645398" y="430603"/>
          <a:ext cx="1986270" cy="1191762"/>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Score models on split test set</a:t>
          </a:r>
        </a:p>
      </dsp:txBody>
      <dsp:txXfrm>
        <a:off x="2680304" y="465509"/>
        <a:ext cx="1916458" cy="1121950"/>
      </dsp:txXfrm>
    </dsp:sp>
    <dsp:sp modelId="{373B376C-D9D9-466F-9888-BC91911E6746}">
      <dsp:nvSpPr>
        <dsp:cNvPr id="0" name=""/>
        <dsp:cNvSpPr/>
      </dsp:nvSpPr>
      <dsp:spPr>
        <a:xfrm rot="5400000">
          <a:off x="4949367" y="1378995"/>
          <a:ext cx="1479876" cy="178764"/>
        </a:xfrm>
        <a:prstGeom prst="rect">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8D5D616-C817-48D7-9014-75CD40D1AEDF}">
      <dsp:nvSpPr>
        <dsp:cNvPr id="0" name=""/>
        <dsp:cNvSpPr/>
      </dsp:nvSpPr>
      <dsp:spPr>
        <a:xfrm>
          <a:off x="5287138" y="430603"/>
          <a:ext cx="1986270" cy="1191762"/>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Plot confusion Matrix for all Models</a:t>
          </a:r>
        </a:p>
      </dsp:txBody>
      <dsp:txXfrm>
        <a:off x="5322044" y="465509"/>
        <a:ext cx="1916458" cy="1121950"/>
      </dsp:txXfrm>
    </dsp:sp>
    <dsp:sp modelId="{AD06DA06-D161-48AD-81B4-F1B1BA4F1A6C}">
      <dsp:nvSpPr>
        <dsp:cNvPr id="0" name=""/>
        <dsp:cNvSpPr/>
      </dsp:nvSpPr>
      <dsp:spPr>
        <a:xfrm>
          <a:off x="5287138" y="1920306"/>
          <a:ext cx="1986270" cy="1191762"/>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Compare the Models</a:t>
          </a:r>
        </a:p>
      </dsp:txBody>
      <dsp:txXfrm>
        <a:off x="5322044" y="1955212"/>
        <a:ext cx="1916458" cy="1121950"/>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4/20/2024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4/20/2024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4/20/2024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4/20/2024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4/20/2024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4/20/2024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4/20/2024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4/20/2024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4/20/2024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4/20/2024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4/20/2024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Harshit-Optimus0089/IBM_Data_Science_Capstone/blob/b6c0c33f19176419bbc743a953fa5f3e96eaa048/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Harshit-Optimus0089/IBM_Data_Science_Capstone/blob/b6c0c33f19176419bbc743a953fa5f3e96eaa048/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Harshit-Optimus0089/IBM_Data_Science_Capstone/blob/b6c0c33f19176419bbc743a953fa5f3e96eaa048/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Harshit-Optimus0089/IBM_Data_Science_Capstone/blob/b6c0c33f19176419bbc743a953fa5f3e96eaa048/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Harshit-Optimus0089/IBM_Data_Science_Capstone/blob/d0f11f6cd0fa3c388c48797c4cb9e443890ff712/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Harshit-Optimus0089/IBM_Data_Science_Capstone/blob/d0f11f6cd0fa3c388c48797c4cb9e443890ff712/SpaceX_Machine%20Learning%20Prediction_Part_5.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slide" Target="slide45.xml"/><Relationship Id="rId3" Type="http://schemas.openxmlformats.org/officeDocument/2006/relationships/image" Target="../media/image3.png"/><Relationship Id="rId7" Type="http://schemas.openxmlformats.org/officeDocument/2006/relationships/slide" Target="slide16.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slide" Target="slide5.xml"/><Relationship Id="rId5" Type="http://schemas.openxmlformats.org/officeDocument/2006/relationships/slide" Target="slide4.xml"/><Relationship Id="rId4" Type="http://schemas.openxmlformats.org/officeDocument/2006/relationships/slide" Target="slide3.xml"/><Relationship Id="rId9" Type="http://schemas.openxmlformats.org/officeDocument/2006/relationships/slide" Target="slide46.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github.com/Harshit-Optimus0089/IBM_Data_Science_Capstone" TargetMode="External"/><Relationship Id="rId4" Type="http://schemas.openxmlformats.org/officeDocument/2006/relationships/hyperlink" Target="https://github.com/Harshit-Optimus0089/IBM_Data_Science_Capstone/blob/7ca0f11840aaf999e43eb1bbacd18eabc06ef633/Spacex.csv"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Harshit-Optimus0089/IBM_Data_Science_Capstone/blob/b6c0c33f19176419bbc743a953fa5f3e96eaa048/jupyter-labs-spacex-data-collection-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Harshit-Optimus0089/IBM_Data_Science_Capstone/blob/b6c0c33f19176419bbc743a953fa5f3e96eaa048/jupyter-labs-webscraping.ipynb"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Harshit Verma</a:t>
            </a:r>
          </a:p>
          <a:p>
            <a:r>
              <a:rPr lang="en-US" dirty="0">
                <a:solidFill>
                  <a:schemeClr val="bg2"/>
                </a:solidFill>
                <a:latin typeface="Abadi" panose="020B0604020104020204" pitchFamily="34" charset="0"/>
                <a:ea typeface="SF Pro" pitchFamily="2" charset="0"/>
                <a:cs typeface="SF Pro" pitchFamily="2" charset="0"/>
              </a:rPr>
              <a:t>April 20,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334869" cy="4351338"/>
          </a:xfrm>
          <a:prstGeom prst="rect">
            <a:avLst/>
          </a:prstGeom>
        </p:spPr>
        <p:txBody>
          <a:bodyPr/>
          <a:lstStyle/>
          <a:p>
            <a:r>
              <a:rPr lang="en-US" sz="2400" dirty="0">
                <a:solidFill>
                  <a:schemeClr val="accent3">
                    <a:lumMod val="25000"/>
                  </a:schemeClr>
                </a:solidFill>
              </a:rPr>
              <a:t>Create a training label with landing outcomes where successful = 1 &amp; failure = 0.</a:t>
            </a:r>
          </a:p>
          <a:p>
            <a:r>
              <a:rPr lang="en-US" sz="2400" dirty="0">
                <a:solidFill>
                  <a:schemeClr val="accent3">
                    <a:lumMod val="25000"/>
                  </a:schemeClr>
                </a:solidFill>
              </a:rPr>
              <a:t> The Outcome column has two components: ‘Mission Outcome’ and ‘Landing Location’</a:t>
            </a:r>
          </a:p>
          <a:p>
            <a:r>
              <a:rPr lang="en-US" sz="2400" dirty="0">
                <a:solidFill>
                  <a:schemeClr val="accent3">
                    <a:lumMod val="25000"/>
                  </a:schemeClr>
                </a:solidFill>
              </a:rPr>
              <a:t>New training label column ‘class’ with a value of 1 if ‘Mission Outcome’ is True and 0 otherwise. </a:t>
            </a:r>
          </a:p>
          <a:p>
            <a:r>
              <a:rPr lang="en-US" sz="2400" u="sng" dirty="0">
                <a:solidFill>
                  <a:schemeClr val="accent3">
                    <a:lumMod val="25000"/>
                  </a:schemeClr>
                </a:solidFill>
              </a:rPr>
              <a:t>Value Mapping</a:t>
            </a:r>
            <a:r>
              <a:rPr lang="en-US" sz="2400" dirty="0">
                <a:solidFill>
                  <a:schemeClr val="accent3">
                    <a:lumMod val="25000"/>
                  </a:schemeClr>
                </a:solidFill>
              </a:rPr>
              <a:t>:</a:t>
            </a:r>
          </a:p>
          <a:p>
            <a:pPr marL="0" indent="0">
              <a:buNone/>
            </a:pPr>
            <a:r>
              <a:rPr lang="en-US" sz="2400" dirty="0">
                <a:solidFill>
                  <a:schemeClr val="accent3">
                    <a:lumMod val="25000"/>
                  </a:schemeClr>
                </a:solidFill>
              </a:rPr>
              <a:t>	True ASDS, True RTLS, &amp; True Ocean – set to -&gt; 1</a:t>
            </a:r>
          </a:p>
          <a:p>
            <a:pPr marL="0" indent="0">
              <a:buNone/>
            </a:pPr>
            <a:r>
              <a:rPr lang="en-US" sz="2400" dirty="0">
                <a:solidFill>
                  <a:schemeClr val="accent3">
                    <a:lumMod val="25000"/>
                  </a:schemeClr>
                </a:solidFill>
              </a:rPr>
              <a:t>	None </a:t>
            </a:r>
            <a:r>
              <a:rPr lang="en-US" sz="2400" dirty="0" err="1">
                <a:solidFill>
                  <a:schemeClr val="accent3">
                    <a:lumMod val="25000"/>
                  </a:schemeClr>
                </a:solidFill>
              </a:rPr>
              <a:t>None</a:t>
            </a:r>
            <a:r>
              <a:rPr lang="en-US" sz="2400" dirty="0">
                <a:solidFill>
                  <a:schemeClr val="accent3">
                    <a:lumMod val="25000"/>
                  </a:schemeClr>
                </a:solidFill>
              </a:rPr>
              <a:t>, False ASDS, None ASDS, False Ocean, False RTLS – set to -&gt; 0</a:t>
            </a:r>
          </a:p>
          <a:p>
            <a:endParaRPr lang="en-US" sz="2000" dirty="0">
              <a:solidFill>
                <a:schemeClr val="accent3">
                  <a:lumMod val="25000"/>
                </a:schemeClr>
              </a:solidFill>
            </a:endParaRPr>
          </a:p>
          <a:p>
            <a:r>
              <a:rPr lang="en-US" sz="2200" u="sng" dirty="0"/>
              <a:t>GitHub URL:</a:t>
            </a:r>
          </a:p>
          <a:p>
            <a:pPr marL="457200" lvl="1" indent="0">
              <a:buNone/>
            </a:pPr>
            <a:r>
              <a:rPr lang="en-US" sz="1400" dirty="0">
                <a:hlinkClick r:id="rId3"/>
              </a:rPr>
              <a:t>https://github.com/Harshit-Optimus0089/IBM_Data_Science_Capstone/blob/b6c0c33f19176419bbc743a953fa5f3e96eaa048/labs-jupyter-spacex-Data%20wrangling.ipynb</a:t>
            </a:r>
            <a:endParaRPr lang="en-US" sz="1400"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601586"/>
          </a:xfrm>
          <a:prstGeom prst="rect">
            <a:avLst/>
          </a:prstGeom>
        </p:spPr>
        <p:txBody>
          <a:bodyPr lIns="91440" tIns="45720" rIns="91440" bIns="45720" anchor="t"/>
          <a:lstStyle/>
          <a:p>
            <a:pPr marR="556260" algn="just">
              <a:lnSpc>
                <a:spcPts val="2210"/>
              </a:lnSpc>
              <a:spcBef>
                <a:spcPts val="335"/>
              </a:spcBef>
            </a:pPr>
            <a:r>
              <a:rPr lang="en-US" sz="2400" spc="-20" dirty="0">
                <a:solidFill>
                  <a:srgbClr val="404040"/>
                </a:solidFill>
                <a:cs typeface="Carlito"/>
              </a:rPr>
              <a:t>Exploratory </a:t>
            </a:r>
            <a:r>
              <a:rPr lang="en-US" sz="2400" spc="-25" dirty="0">
                <a:solidFill>
                  <a:srgbClr val="404040"/>
                </a:solidFill>
                <a:cs typeface="Carlito"/>
              </a:rPr>
              <a:t>Data </a:t>
            </a:r>
            <a:r>
              <a:rPr lang="en-US" sz="2400" spc="-15" dirty="0">
                <a:solidFill>
                  <a:srgbClr val="404040"/>
                </a:solidFill>
                <a:cs typeface="Carlito"/>
              </a:rPr>
              <a:t>Analysis </a:t>
            </a:r>
            <a:r>
              <a:rPr lang="en-US" sz="2400" spc="-20" dirty="0">
                <a:solidFill>
                  <a:srgbClr val="404040"/>
                </a:solidFill>
                <a:cs typeface="Carlito"/>
              </a:rPr>
              <a:t>was performed on variables such as flight number, payload mass, launch site, orbit, class, and year</a:t>
            </a:r>
            <a:r>
              <a:rPr lang="en-US" sz="2400" spc="-130" dirty="0">
                <a:solidFill>
                  <a:srgbClr val="404040"/>
                </a:solidFill>
                <a:cs typeface="Carlito"/>
              </a:rPr>
              <a:t>.</a:t>
            </a:r>
            <a:endParaRPr lang="en-US" sz="2400" dirty="0">
              <a:cs typeface="Carlito"/>
            </a:endParaRPr>
          </a:p>
          <a:p>
            <a:pPr marL="12700" algn="just">
              <a:lnSpc>
                <a:spcPct val="100000"/>
              </a:lnSpc>
              <a:spcBef>
                <a:spcPts val="1050"/>
              </a:spcBef>
            </a:pPr>
            <a:r>
              <a:rPr lang="en-US" sz="2400" u="heavy" spc="-5" dirty="0">
                <a:solidFill>
                  <a:srgbClr val="404040"/>
                </a:solidFill>
                <a:uFill>
                  <a:solidFill>
                    <a:srgbClr val="404040"/>
                  </a:solidFill>
                </a:uFill>
                <a:cs typeface="Carlito"/>
              </a:rPr>
              <a:t>Plots</a:t>
            </a:r>
            <a:r>
              <a:rPr lang="en-US" sz="2400" u="heavy" spc="-55" dirty="0">
                <a:solidFill>
                  <a:srgbClr val="404040"/>
                </a:solidFill>
                <a:uFill>
                  <a:solidFill>
                    <a:srgbClr val="404040"/>
                  </a:solidFill>
                </a:uFill>
                <a:cs typeface="Carlito"/>
              </a:rPr>
              <a:t> </a:t>
            </a:r>
            <a:r>
              <a:rPr lang="en-US" sz="2400" u="heavy" spc="-5" dirty="0">
                <a:solidFill>
                  <a:srgbClr val="404040"/>
                </a:solidFill>
                <a:uFill>
                  <a:solidFill>
                    <a:srgbClr val="404040"/>
                  </a:solidFill>
                </a:uFill>
                <a:cs typeface="Carlito"/>
              </a:rPr>
              <a:t>Used:</a:t>
            </a:r>
            <a:endParaRPr lang="en-US" sz="2400" dirty="0">
              <a:cs typeface="Carlito"/>
            </a:endParaRPr>
          </a:p>
          <a:p>
            <a:pPr marL="457200" marR="405765" lvl="1" indent="0" algn="just">
              <a:lnSpc>
                <a:spcPts val="2210"/>
              </a:lnSpc>
              <a:spcBef>
                <a:spcPts val="1430"/>
              </a:spcBef>
              <a:buNone/>
            </a:pPr>
            <a:r>
              <a:rPr lang="en-US" sz="2200" spc="-15" dirty="0">
                <a:solidFill>
                  <a:srgbClr val="404040"/>
                </a:solidFill>
                <a:cs typeface="Carlito"/>
              </a:rPr>
              <a:t>Flight </a:t>
            </a:r>
            <a:r>
              <a:rPr lang="en-US" sz="2200" dirty="0">
                <a:solidFill>
                  <a:srgbClr val="404040"/>
                </a:solidFill>
                <a:cs typeface="Carlito"/>
              </a:rPr>
              <a:t>Number </a:t>
            </a:r>
            <a:r>
              <a:rPr lang="en-US" sz="2200" spc="-20" dirty="0">
                <a:solidFill>
                  <a:srgbClr val="404040"/>
                </a:solidFill>
                <a:cs typeface="Carlito"/>
              </a:rPr>
              <a:t>vs. </a:t>
            </a:r>
            <a:r>
              <a:rPr lang="en-US" sz="2200" spc="-25" dirty="0">
                <a:solidFill>
                  <a:srgbClr val="404040"/>
                </a:solidFill>
                <a:cs typeface="Carlito"/>
              </a:rPr>
              <a:t>Payload </a:t>
            </a:r>
            <a:r>
              <a:rPr lang="en-US" sz="2200" dirty="0">
                <a:solidFill>
                  <a:srgbClr val="404040"/>
                </a:solidFill>
                <a:cs typeface="Carlito"/>
              </a:rPr>
              <a:t>Mass, </a:t>
            </a:r>
            <a:r>
              <a:rPr lang="en-US" sz="2200" spc="-10" dirty="0">
                <a:solidFill>
                  <a:srgbClr val="404040"/>
                </a:solidFill>
                <a:cs typeface="Carlito"/>
              </a:rPr>
              <a:t>Flight </a:t>
            </a:r>
            <a:r>
              <a:rPr lang="en-US" sz="2200" dirty="0">
                <a:solidFill>
                  <a:srgbClr val="404040"/>
                </a:solidFill>
                <a:cs typeface="Carlito"/>
              </a:rPr>
              <a:t>Number </a:t>
            </a:r>
            <a:r>
              <a:rPr lang="en-US" sz="2200" spc="-20" dirty="0">
                <a:solidFill>
                  <a:srgbClr val="404040"/>
                </a:solidFill>
                <a:cs typeface="Carlito"/>
              </a:rPr>
              <a:t>vs. </a:t>
            </a:r>
            <a:r>
              <a:rPr lang="en-US" sz="2200" spc="-5" dirty="0">
                <a:solidFill>
                  <a:srgbClr val="404040"/>
                </a:solidFill>
                <a:cs typeface="Carlito"/>
              </a:rPr>
              <a:t>Launch </a:t>
            </a:r>
            <a:r>
              <a:rPr lang="en-US" sz="2200" spc="-15" dirty="0">
                <a:solidFill>
                  <a:srgbClr val="404040"/>
                </a:solidFill>
                <a:cs typeface="Carlito"/>
              </a:rPr>
              <a:t>Site, </a:t>
            </a:r>
            <a:r>
              <a:rPr lang="en-US" sz="2200" spc="-25" dirty="0">
                <a:solidFill>
                  <a:srgbClr val="404040"/>
                </a:solidFill>
                <a:cs typeface="Carlito"/>
              </a:rPr>
              <a:t>Payload </a:t>
            </a:r>
            <a:r>
              <a:rPr lang="en-US" sz="2200" dirty="0">
                <a:solidFill>
                  <a:srgbClr val="404040"/>
                </a:solidFill>
                <a:cs typeface="Carlito"/>
              </a:rPr>
              <a:t>Mass </a:t>
            </a:r>
            <a:r>
              <a:rPr lang="en-US" sz="2200" spc="-20" dirty="0">
                <a:solidFill>
                  <a:srgbClr val="404040"/>
                </a:solidFill>
                <a:cs typeface="Carlito"/>
              </a:rPr>
              <a:t>vs. </a:t>
            </a:r>
            <a:r>
              <a:rPr lang="en-US" sz="2200" spc="-5" dirty="0">
                <a:solidFill>
                  <a:srgbClr val="404040"/>
                </a:solidFill>
                <a:cs typeface="Carlito"/>
              </a:rPr>
              <a:t>Launch </a:t>
            </a:r>
            <a:r>
              <a:rPr lang="en-US" sz="2200" spc="-15" dirty="0">
                <a:solidFill>
                  <a:srgbClr val="404040"/>
                </a:solidFill>
                <a:cs typeface="Carlito"/>
              </a:rPr>
              <a:t>Site,  </a:t>
            </a:r>
            <a:r>
              <a:rPr lang="en-US" sz="2200" spc="-5" dirty="0">
                <a:solidFill>
                  <a:srgbClr val="404040"/>
                </a:solidFill>
                <a:cs typeface="Carlito"/>
              </a:rPr>
              <a:t>Orbit </a:t>
            </a:r>
            <a:r>
              <a:rPr lang="en-US" sz="2200" spc="-20" dirty="0">
                <a:solidFill>
                  <a:srgbClr val="404040"/>
                </a:solidFill>
                <a:cs typeface="Carlito"/>
              </a:rPr>
              <a:t>vs. </a:t>
            </a:r>
            <a:r>
              <a:rPr lang="en-US" sz="2200" dirty="0">
                <a:solidFill>
                  <a:srgbClr val="404040"/>
                </a:solidFill>
                <a:cs typeface="Carlito"/>
              </a:rPr>
              <a:t>Success </a:t>
            </a:r>
            <a:r>
              <a:rPr lang="en-US" sz="2200" spc="-20" dirty="0">
                <a:solidFill>
                  <a:srgbClr val="404040"/>
                </a:solidFill>
                <a:cs typeface="Carlito"/>
              </a:rPr>
              <a:t>Rate, </a:t>
            </a:r>
            <a:r>
              <a:rPr lang="en-US" sz="2200" spc="-10" dirty="0">
                <a:solidFill>
                  <a:srgbClr val="404040"/>
                </a:solidFill>
                <a:cs typeface="Carlito"/>
              </a:rPr>
              <a:t>Flight </a:t>
            </a:r>
            <a:r>
              <a:rPr lang="en-US" sz="2200" dirty="0">
                <a:solidFill>
                  <a:srgbClr val="404040"/>
                </a:solidFill>
                <a:cs typeface="Carlito"/>
              </a:rPr>
              <a:t>Number </a:t>
            </a:r>
            <a:r>
              <a:rPr lang="en-US" sz="2200" spc="-20" dirty="0">
                <a:solidFill>
                  <a:srgbClr val="404040"/>
                </a:solidFill>
                <a:cs typeface="Carlito"/>
              </a:rPr>
              <a:t>vs. </a:t>
            </a:r>
            <a:r>
              <a:rPr lang="en-US" sz="2200" spc="-5" dirty="0">
                <a:solidFill>
                  <a:srgbClr val="404040"/>
                </a:solidFill>
                <a:cs typeface="Carlito"/>
              </a:rPr>
              <a:t>Orbit, </a:t>
            </a:r>
            <a:r>
              <a:rPr lang="en-US" sz="2200" spc="-25" dirty="0">
                <a:solidFill>
                  <a:srgbClr val="404040"/>
                </a:solidFill>
                <a:cs typeface="Carlito"/>
              </a:rPr>
              <a:t>Payload </a:t>
            </a:r>
            <a:r>
              <a:rPr lang="en-US" sz="2200" spc="-15" dirty="0">
                <a:solidFill>
                  <a:srgbClr val="404040"/>
                </a:solidFill>
                <a:cs typeface="Carlito"/>
              </a:rPr>
              <a:t>vs </a:t>
            </a:r>
            <a:r>
              <a:rPr lang="en-US" sz="2200" spc="-5" dirty="0">
                <a:solidFill>
                  <a:srgbClr val="404040"/>
                </a:solidFill>
                <a:cs typeface="Carlito"/>
              </a:rPr>
              <a:t>Orbit, </a:t>
            </a:r>
            <a:r>
              <a:rPr lang="en-US" sz="2200" dirty="0">
                <a:solidFill>
                  <a:srgbClr val="404040"/>
                </a:solidFill>
                <a:cs typeface="Carlito"/>
              </a:rPr>
              <a:t>and Success </a:t>
            </a:r>
            <a:r>
              <a:rPr lang="en-US" sz="2200" spc="-60" dirty="0">
                <a:solidFill>
                  <a:srgbClr val="404040"/>
                </a:solidFill>
                <a:cs typeface="Carlito"/>
              </a:rPr>
              <a:t>Yearly</a:t>
            </a:r>
            <a:r>
              <a:rPr lang="en-US" sz="2200" spc="70" dirty="0">
                <a:solidFill>
                  <a:srgbClr val="404040"/>
                </a:solidFill>
                <a:cs typeface="Carlito"/>
              </a:rPr>
              <a:t> </a:t>
            </a:r>
            <a:r>
              <a:rPr lang="en-US" sz="2200" spc="-60" dirty="0">
                <a:solidFill>
                  <a:srgbClr val="404040"/>
                </a:solidFill>
                <a:cs typeface="Carlito"/>
              </a:rPr>
              <a:t>Trend</a:t>
            </a:r>
            <a:endParaRPr lang="en-US" sz="2200" dirty="0">
              <a:cs typeface="Carlito"/>
            </a:endParaRPr>
          </a:p>
          <a:p>
            <a:pPr marL="457200" lvl="1" indent="0" algn="just">
              <a:lnSpc>
                <a:spcPts val="2300"/>
              </a:lnSpc>
              <a:spcBef>
                <a:spcPts val="1160"/>
              </a:spcBef>
              <a:buNone/>
            </a:pPr>
            <a:r>
              <a:rPr lang="en-US" sz="2200" spc="-25" dirty="0">
                <a:solidFill>
                  <a:srgbClr val="404040"/>
                </a:solidFill>
                <a:cs typeface="Carlito"/>
              </a:rPr>
              <a:t>Scatter </a:t>
            </a:r>
            <a:r>
              <a:rPr lang="en-US" sz="2200" spc="-5" dirty="0">
                <a:solidFill>
                  <a:srgbClr val="404040"/>
                </a:solidFill>
                <a:cs typeface="Carlito"/>
              </a:rPr>
              <a:t>plots, line </a:t>
            </a:r>
            <a:r>
              <a:rPr lang="en-US" sz="2200" dirty="0">
                <a:solidFill>
                  <a:srgbClr val="404040"/>
                </a:solidFill>
                <a:cs typeface="Carlito"/>
              </a:rPr>
              <a:t>charts, and </a:t>
            </a:r>
            <a:r>
              <a:rPr lang="en-US" sz="2200" spc="-5" dirty="0">
                <a:solidFill>
                  <a:srgbClr val="404040"/>
                </a:solidFill>
                <a:cs typeface="Carlito"/>
              </a:rPr>
              <a:t>bar plots </a:t>
            </a:r>
            <a:r>
              <a:rPr lang="en-US" sz="2200" spc="-20" dirty="0">
                <a:solidFill>
                  <a:srgbClr val="404040"/>
                </a:solidFill>
                <a:cs typeface="Carlito"/>
              </a:rPr>
              <a:t>were </a:t>
            </a:r>
            <a:r>
              <a:rPr lang="en-US" sz="2200" spc="-5" dirty="0">
                <a:solidFill>
                  <a:srgbClr val="404040"/>
                </a:solidFill>
                <a:cs typeface="Carlito"/>
              </a:rPr>
              <a:t>used </a:t>
            </a:r>
            <a:r>
              <a:rPr lang="en-US" sz="2200" spc="-20" dirty="0">
                <a:solidFill>
                  <a:srgbClr val="404040"/>
                </a:solidFill>
                <a:cs typeface="Carlito"/>
              </a:rPr>
              <a:t>to compare </a:t>
            </a:r>
            <a:r>
              <a:rPr lang="en-US" sz="2200" spc="-5" dirty="0">
                <a:solidFill>
                  <a:srgbClr val="404040"/>
                </a:solidFill>
                <a:cs typeface="Carlito"/>
              </a:rPr>
              <a:t>relationships between variables</a:t>
            </a:r>
            <a:r>
              <a:rPr lang="en-US" sz="2200" spc="-20" dirty="0">
                <a:solidFill>
                  <a:srgbClr val="404040"/>
                </a:solidFill>
                <a:cs typeface="Carlito"/>
              </a:rPr>
              <a:t> to</a:t>
            </a:r>
            <a:r>
              <a:rPr lang="en-US" sz="2200" dirty="0">
                <a:cs typeface="Carlito"/>
              </a:rPr>
              <a:t> </a:t>
            </a:r>
            <a:r>
              <a:rPr lang="en-US" sz="2200" spc="-5" dirty="0">
                <a:solidFill>
                  <a:srgbClr val="404040"/>
                </a:solidFill>
                <a:cs typeface="Carlito"/>
              </a:rPr>
              <a:t>decide if </a:t>
            </a:r>
            <a:r>
              <a:rPr lang="en-US" sz="2200" dirty="0">
                <a:solidFill>
                  <a:srgbClr val="404040"/>
                </a:solidFill>
                <a:cs typeface="Carlito"/>
              </a:rPr>
              <a:t>a </a:t>
            </a:r>
            <a:r>
              <a:rPr lang="en-US" sz="2200" spc="-10" dirty="0">
                <a:solidFill>
                  <a:srgbClr val="404040"/>
                </a:solidFill>
                <a:cs typeface="Carlito"/>
              </a:rPr>
              <a:t>relationship </a:t>
            </a:r>
            <a:r>
              <a:rPr lang="en-US" sz="2200" spc="-25" dirty="0">
                <a:solidFill>
                  <a:srgbClr val="404040"/>
                </a:solidFill>
                <a:cs typeface="Carlito"/>
              </a:rPr>
              <a:t>exists </a:t>
            </a:r>
            <a:r>
              <a:rPr lang="en-US" sz="2200" dirty="0">
                <a:solidFill>
                  <a:srgbClr val="404040"/>
                </a:solidFill>
                <a:cs typeface="Carlito"/>
              </a:rPr>
              <a:t>so </a:t>
            </a:r>
            <a:r>
              <a:rPr lang="en-US" sz="2200" spc="-5" dirty="0">
                <a:solidFill>
                  <a:srgbClr val="404040"/>
                </a:solidFill>
                <a:cs typeface="Carlito"/>
              </a:rPr>
              <a:t>that they could </a:t>
            </a:r>
            <a:r>
              <a:rPr lang="en-US" sz="2200" dirty="0">
                <a:solidFill>
                  <a:srgbClr val="404040"/>
                </a:solidFill>
                <a:cs typeface="Carlito"/>
              </a:rPr>
              <a:t>be </a:t>
            </a:r>
            <a:r>
              <a:rPr lang="en-US" sz="2200" spc="-5" dirty="0">
                <a:solidFill>
                  <a:srgbClr val="404040"/>
                </a:solidFill>
                <a:cs typeface="Carlito"/>
              </a:rPr>
              <a:t>used in </a:t>
            </a:r>
            <a:r>
              <a:rPr lang="en-US" sz="2200" spc="-10" dirty="0">
                <a:solidFill>
                  <a:srgbClr val="404040"/>
                </a:solidFill>
                <a:cs typeface="Carlito"/>
              </a:rPr>
              <a:t>training </a:t>
            </a:r>
            <a:r>
              <a:rPr lang="en-US" sz="2200" dirty="0">
                <a:solidFill>
                  <a:srgbClr val="404040"/>
                </a:solidFill>
                <a:cs typeface="Carlito"/>
              </a:rPr>
              <a:t>the machine </a:t>
            </a:r>
            <a:r>
              <a:rPr lang="en-US" sz="2200" spc="-5" dirty="0">
                <a:solidFill>
                  <a:srgbClr val="404040"/>
                </a:solidFill>
                <a:cs typeface="Carlito"/>
              </a:rPr>
              <a:t>learning</a:t>
            </a:r>
            <a:r>
              <a:rPr lang="en-US" sz="2200" spc="-45" dirty="0">
                <a:solidFill>
                  <a:srgbClr val="404040"/>
                </a:solidFill>
                <a:cs typeface="Carlito"/>
              </a:rPr>
              <a:t> </a:t>
            </a:r>
            <a:r>
              <a:rPr lang="en-US" sz="2200" spc="-5" dirty="0">
                <a:solidFill>
                  <a:srgbClr val="404040"/>
                </a:solidFill>
                <a:cs typeface="Carlito"/>
              </a:rPr>
              <a:t>model.</a:t>
            </a:r>
            <a:endParaRPr lang="en-US" sz="2200" dirty="0">
              <a:cs typeface="Carlito"/>
            </a:endParaRPr>
          </a:p>
          <a:p>
            <a:r>
              <a:rPr lang="en-US" sz="2400" u="sng" dirty="0"/>
              <a:t>GitHub URL:</a:t>
            </a:r>
          </a:p>
          <a:p>
            <a:pPr marL="457200" lvl="1" indent="0" algn="just">
              <a:buNone/>
            </a:pPr>
            <a:r>
              <a:rPr lang="en-US" sz="1800" dirty="0">
                <a:hlinkClick r:id="rId3"/>
              </a:rPr>
              <a:t>https://github.com/Harshit-Optimus0089/IBM_Data_Science_Capstone/blob/b6c0c33f19176419bbc743a953fa5f3e96eaa048/edadataviz.ipynb</a:t>
            </a:r>
            <a:endParaRPr lang="en-US" sz="18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10515601" cy="4218998"/>
          </a:xfrm>
          <a:prstGeom prst="rect">
            <a:avLst/>
          </a:prstGeom>
        </p:spPr>
        <p:txBody>
          <a:bodyPr lIns="91440" tIns="45720" rIns="91440" bIns="45720" anchor="t"/>
          <a:lstStyle/>
          <a:p>
            <a:pPr algn="just">
              <a:lnSpc>
                <a:spcPct val="100000"/>
              </a:lnSpc>
              <a:spcBef>
                <a:spcPts val="1280"/>
              </a:spcBef>
            </a:pPr>
            <a:r>
              <a:rPr lang="en-US" sz="2400" spc="-5" dirty="0">
                <a:solidFill>
                  <a:srgbClr val="404040"/>
                </a:solidFill>
                <a:cs typeface="Carlito"/>
              </a:rPr>
              <a:t>Loaded </a:t>
            </a:r>
            <a:r>
              <a:rPr lang="en-US" sz="2400" spc="-25" dirty="0">
                <a:solidFill>
                  <a:srgbClr val="404040"/>
                </a:solidFill>
                <a:cs typeface="Carlito"/>
              </a:rPr>
              <a:t>data </a:t>
            </a:r>
            <a:r>
              <a:rPr lang="en-US" sz="2400" spc="-10" dirty="0">
                <a:solidFill>
                  <a:srgbClr val="404040"/>
                </a:solidFill>
                <a:cs typeface="Carlito"/>
              </a:rPr>
              <a:t>set </a:t>
            </a:r>
            <a:r>
              <a:rPr lang="en-US" sz="2400" spc="-25" dirty="0">
                <a:solidFill>
                  <a:srgbClr val="404040"/>
                </a:solidFill>
                <a:cs typeface="Carlito"/>
              </a:rPr>
              <a:t>into </a:t>
            </a:r>
            <a:r>
              <a:rPr lang="en-US" sz="2400" dirty="0">
                <a:solidFill>
                  <a:srgbClr val="404040"/>
                </a:solidFill>
                <a:cs typeface="Carlito"/>
              </a:rPr>
              <a:t>IBM DB2</a:t>
            </a:r>
            <a:r>
              <a:rPr lang="en-US" sz="2400" spc="-125" dirty="0">
                <a:solidFill>
                  <a:srgbClr val="404040"/>
                </a:solidFill>
                <a:cs typeface="Carlito"/>
              </a:rPr>
              <a:t> </a:t>
            </a:r>
            <a:r>
              <a:rPr lang="en-US" sz="2400" spc="-5" dirty="0">
                <a:solidFill>
                  <a:srgbClr val="404040"/>
                </a:solidFill>
                <a:cs typeface="Carlito"/>
              </a:rPr>
              <a:t>Database using sqlite3 library.</a:t>
            </a:r>
            <a:endParaRPr lang="en-US" sz="2400" dirty="0">
              <a:cs typeface="Carlito"/>
            </a:endParaRPr>
          </a:p>
          <a:p>
            <a:pPr algn="just">
              <a:lnSpc>
                <a:spcPct val="100000"/>
              </a:lnSpc>
              <a:spcBef>
                <a:spcPts val="1175"/>
              </a:spcBef>
            </a:pPr>
            <a:r>
              <a:rPr lang="en-US" sz="2400" spc="-5" dirty="0">
                <a:solidFill>
                  <a:srgbClr val="404040"/>
                </a:solidFill>
                <a:cs typeface="Carlito"/>
              </a:rPr>
              <a:t>Queried using SQL </a:t>
            </a:r>
            <a:r>
              <a:rPr lang="en-US" sz="2400" dirty="0">
                <a:solidFill>
                  <a:srgbClr val="404040"/>
                </a:solidFill>
                <a:cs typeface="Carlito"/>
              </a:rPr>
              <a:t>Python</a:t>
            </a:r>
            <a:r>
              <a:rPr lang="en-US" sz="2400" spc="-100" dirty="0">
                <a:solidFill>
                  <a:srgbClr val="404040"/>
                </a:solidFill>
                <a:cs typeface="Carlito"/>
              </a:rPr>
              <a:t> </a:t>
            </a:r>
            <a:r>
              <a:rPr lang="en-US" sz="2400" spc="-25" dirty="0">
                <a:solidFill>
                  <a:srgbClr val="404040"/>
                </a:solidFill>
                <a:cs typeface="Carlito"/>
              </a:rPr>
              <a:t>integration.</a:t>
            </a:r>
            <a:endParaRPr lang="en-US" sz="2400" dirty="0">
              <a:cs typeface="Carlito"/>
            </a:endParaRPr>
          </a:p>
          <a:p>
            <a:pPr algn="just">
              <a:lnSpc>
                <a:spcPct val="100000"/>
              </a:lnSpc>
              <a:spcBef>
                <a:spcPts val="1560"/>
              </a:spcBef>
            </a:pPr>
            <a:r>
              <a:rPr lang="en-US" sz="2400" spc="-5" dirty="0">
                <a:solidFill>
                  <a:srgbClr val="404040"/>
                </a:solidFill>
                <a:cs typeface="Carlito"/>
              </a:rPr>
              <a:t>Queries </a:t>
            </a:r>
            <a:r>
              <a:rPr lang="en-US" sz="2400" spc="-20" dirty="0">
                <a:solidFill>
                  <a:srgbClr val="404040"/>
                </a:solidFill>
                <a:cs typeface="Carlito"/>
              </a:rPr>
              <a:t>were </a:t>
            </a:r>
            <a:r>
              <a:rPr lang="en-US" sz="2400" dirty="0">
                <a:solidFill>
                  <a:srgbClr val="404040"/>
                </a:solidFill>
                <a:cs typeface="Carlito"/>
              </a:rPr>
              <a:t>made </a:t>
            </a:r>
            <a:r>
              <a:rPr lang="en-US" sz="2400" spc="-20" dirty="0">
                <a:solidFill>
                  <a:srgbClr val="404040"/>
                </a:solidFill>
                <a:cs typeface="Carlito"/>
              </a:rPr>
              <a:t>to </a:t>
            </a:r>
            <a:r>
              <a:rPr lang="en-US" sz="2400" spc="-10" dirty="0">
                <a:solidFill>
                  <a:srgbClr val="404040"/>
                </a:solidFill>
                <a:cs typeface="Carlito"/>
              </a:rPr>
              <a:t>get </a:t>
            </a:r>
            <a:r>
              <a:rPr lang="en-US" sz="2400" dirty="0">
                <a:solidFill>
                  <a:srgbClr val="404040"/>
                </a:solidFill>
                <a:cs typeface="Carlito"/>
              </a:rPr>
              <a:t>a </a:t>
            </a:r>
            <a:r>
              <a:rPr lang="en-US" sz="2400" spc="-25" dirty="0">
                <a:solidFill>
                  <a:srgbClr val="404040"/>
                </a:solidFill>
                <a:cs typeface="Carlito"/>
              </a:rPr>
              <a:t>better </a:t>
            </a:r>
            <a:r>
              <a:rPr lang="en-US" sz="2400" spc="-20" dirty="0">
                <a:solidFill>
                  <a:srgbClr val="404040"/>
                </a:solidFill>
                <a:cs typeface="Carlito"/>
              </a:rPr>
              <a:t>understanding </a:t>
            </a:r>
            <a:r>
              <a:rPr lang="en-US" sz="2400" spc="-5" dirty="0">
                <a:solidFill>
                  <a:srgbClr val="404040"/>
                </a:solidFill>
                <a:cs typeface="Carlito"/>
              </a:rPr>
              <a:t>of </a:t>
            </a:r>
            <a:r>
              <a:rPr lang="en-US" sz="2400" dirty="0">
                <a:solidFill>
                  <a:srgbClr val="404040"/>
                </a:solidFill>
                <a:cs typeface="Carlito"/>
              </a:rPr>
              <a:t>the</a:t>
            </a:r>
            <a:r>
              <a:rPr lang="en-US" sz="2400" spc="25" dirty="0">
                <a:solidFill>
                  <a:srgbClr val="404040"/>
                </a:solidFill>
                <a:cs typeface="Carlito"/>
              </a:rPr>
              <a:t> </a:t>
            </a:r>
            <a:r>
              <a:rPr lang="en-US" sz="2400" spc="-20" dirty="0">
                <a:solidFill>
                  <a:srgbClr val="404040"/>
                </a:solidFill>
                <a:cs typeface="Carlito"/>
              </a:rPr>
              <a:t>dataset.</a:t>
            </a:r>
            <a:endParaRPr lang="en-US" sz="2400" dirty="0">
              <a:cs typeface="Carlito"/>
            </a:endParaRPr>
          </a:p>
          <a:p>
            <a:pPr marR="434975" algn="just">
              <a:lnSpc>
                <a:spcPts val="2200"/>
              </a:lnSpc>
              <a:spcBef>
                <a:spcPts val="1440"/>
              </a:spcBef>
            </a:pPr>
            <a:r>
              <a:rPr lang="en-US" sz="2400" spc="-5" dirty="0">
                <a:solidFill>
                  <a:srgbClr val="404040"/>
                </a:solidFill>
                <a:cs typeface="Carlito"/>
              </a:rPr>
              <a:t>Queried </a:t>
            </a:r>
            <a:r>
              <a:rPr lang="en-US" sz="2400" spc="-20" dirty="0">
                <a:solidFill>
                  <a:srgbClr val="404040"/>
                </a:solidFill>
                <a:cs typeface="Carlito"/>
              </a:rPr>
              <a:t>information </a:t>
            </a:r>
            <a:r>
              <a:rPr lang="en-US" sz="2400" dirty="0">
                <a:solidFill>
                  <a:srgbClr val="404040"/>
                </a:solidFill>
                <a:cs typeface="Carlito"/>
              </a:rPr>
              <a:t>about launch </a:t>
            </a:r>
            <a:r>
              <a:rPr lang="en-US" sz="2400" spc="-20" dirty="0">
                <a:solidFill>
                  <a:srgbClr val="404040"/>
                </a:solidFill>
                <a:cs typeface="Carlito"/>
              </a:rPr>
              <a:t>site </a:t>
            </a:r>
            <a:r>
              <a:rPr lang="en-US" sz="2400" spc="-5" dirty="0">
                <a:solidFill>
                  <a:srgbClr val="404040"/>
                </a:solidFill>
                <a:cs typeface="Carlito"/>
              </a:rPr>
              <a:t>names, mission </a:t>
            </a:r>
            <a:r>
              <a:rPr lang="en-US" sz="2400" spc="-20" dirty="0">
                <a:solidFill>
                  <a:srgbClr val="404040"/>
                </a:solidFill>
                <a:cs typeface="Carlito"/>
              </a:rPr>
              <a:t>outcomes, various payload</a:t>
            </a:r>
            <a:r>
              <a:rPr lang="en-US" sz="2400" dirty="0">
                <a:solidFill>
                  <a:srgbClr val="404040"/>
                </a:solidFill>
                <a:cs typeface="Carlito"/>
              </a:rPr>
              <a:t> </a:t>
            </a:r>
            <a:r>
              <a:rPr lang="en-US" sz="2400" spc="-25" dirty="0">
                <a:solidFill>
                  <a:srgbClr val="404040"/>
                </a:solidFill>
                <a:cs typeface="Carlito"/>
              </a:rPr>
              <a:t>sizes </a:t>
            </a:r>
            <a:r>
              <a:rPr lang="en-US" sz="2400" spc="-5" dirty="0">
                <a:solidFill>
                  <a:srgbClr val="404040"/>
                </a:solidFill>
                <a:cs typeface="Carlito"/>
              </a:rPr>
              <a:t>of </a:t>
            </a:r>
            <a:r>
              <a:rPr lang="en-US" sz="2400" spc="-25" dirty="0">
                <a:solidFill>
                  <a:srgbClr val="404040"/>
                </a:solidFill>
                <a:cs typeface="Carlito"/>
              </a:rPr>
              <a:t>customers </a:t>
            </a:r>
            <a:r>
              <a:rPr lang="en-US" sz="2400" dirty="0">
                <a:solidFill>
                  <a:srgbClr val="404040"/>
                </a:solidFill>
                <a:cs typeface="Carlito"/>
              </a:rPr>
              <a:t>and </a:t>
            </a:r>
            <a:r>
              <a:rPr lang="en-US" sz="2400" spc="-20" dirty="0">
                <a:solidFill>
                  <a:srgbClr val="404040"/>
                </a:solidFill>
                <a:cs typeface="Carlito"/>
              </a:rPr>
              <a:t>booster </a:t>
            </a:r>
            <a:r>
              <a:rPr lang="en-US" sz="2400" spc="-25" dirty="0">
                <a:solidFill>
                  <a:srgbClr val="404040"/>
                </a:solidFill>
                <a:cs typeface="Carlito"/>
              </a:rPr>
              <a:t>versions, </a:t>
            </a:r>
            <a:r>
              <a:rPr lang="en-US" sz="2400" dirty="0">
                <a:solidFill>
                  <a:srgbClr val="404040"/>
                </a:solidFill>
                <a:cs typeface="Carlito"/>
              </a:rPr>
              <a:t>and landing</a:t>
            </a:r>
            <a:r>
              <a:rPr lang="en-US" sz="2400" spc="5" dirty="0">
                <a:solidFill>
                  <a:srgbClr val="404040"/>
                </a:solidFill>
                <a:cs typeface="Carlito"/>
              </a:rPr>
              <a:t> </a:t>
            </a:r>
            <a:r>
              <a:rPr lang="en-US" sz="2400" spc="-15" dirty="0">
                <a:solidFill>
                  <a:srgbClr val="404040"/>
                </a:solidFill>
                <a:cs typeface="Carlito"/>
              </a:rPr>
              <a:t>outcomes.</a:t>
            </a:r>
          </a:p>
          <a:p>
            <a:pPr marL="12700" marR="434975" algn="just">
              <a:lnSpc>
                <a:spcPts val="2200"/>
              </a:lnSpc>
              <a:spcBef>
                <a:spcPts val="1440"/>
              </a:spcBef>
            </a:pPr>
            <a:r>
              <a:rPr lang="en-US" sz="2400" u="sng" spc="-15" dirty="0">
                <a:solidFill>
                  <a:srgbClr val="404040"/>
                </a:solidFill>
                <a:cs typeface="Carlito"/>
              </a:rPr>
              <a:t>GitHub URL:</a:t>
            </a:r>
          </a:p>
          <a:p>
            <a:pPr marL="457200" marR="434975" lvl="1" indent="0" algn="just">
              <a:lnSpc>
                <a:spcPts val="2200"/>
              </a:lnSpc>
              <a:spcBef>
                <a:spcPts val="1440"/>
              </a:spcBef>
              <a:buNone/>
            </a:pPr>
            <a:r>
              <a:rPr lang="en-US" sz="1800" u="sng" spc="-15" dirty="0">
                <a:solidFill>
                  <a:srgbClr val="404040"/>
                </a:solidFill>
                <a:cs typeface="Carlito"/>
                <a:hlinkClick r:id="rId3"/>
              </a:rPr>
              <a:t>https://github.com/Harshit-Optimus0089/IBM_Data_Science_Capstone/blob/b6c0c33f19176419bbc743a953fa5f3e96eaa048/jupyter-labs-eda-sql-coursera_sqllite.ipynb</a:t>
            </a:r>
            <a:endParaRPr lang="en-US" sz="1800" u="sng" spc="-15" dirty="0">
              <a:solidFill>
                <a:srgbClr val="404040"/>
              </a:solidFill>
              <a:cs typeface="Carlito"/>
            </a:endParaRPr>
          </a:p>
          <a:p>
            <a:pPr marL="12700" marR="434975" algn="just">
              <a:lnSpc>
                <a:spcPts val="2200"/>
              </a:lnSpc>
              <a:spcBef>
                <a:spcPts val="1440"/>
              </a:spcBef>
            </a:pPr>
            <a:endParaRPr lang="en-US" sz="2400" u="sng" spc="-15" dirty="0">
              <a:solidFill>
                <a:srgbClr val="404040"/>
              </a:solidFill>
              <a:cs typeface="Carlito"/>
            </a:endParaRPr>
          </a:p>
          <a:p>
            <a:pPr marL="12700" marR="434975" algn="just">
              <a:lnSpc>
                <a:spcPts val="2200"/>
              </a:lnSpc>
              <a:spcBef>
                <a:spcPts val="1440"/>
              </a:spcBef>
            </a:pPr>
            <a:endParaRPr lang="en-US" sz="2400" dirty="0">
              <a:cs typeface="Carlito"/>
            </a:endParaRPr>
          </a:p>
          <a:p>
            <a:pPr algn="just"/>
            <a:endParaRPr lang="en-US" dirty="0"/>
          </a:p>
          <a:p>
            <a:pPr algn="just"/>
            <a:endParaRPr lang="en-US" dirty="0"/>
          </a:p>
          <a:p>
            <a:pPr algn="just"/>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R="5080">
              <a:lnSpc>
                <a:spcPts val="2210"/>
              </a:lnSpc>
              <a:spcBef>
                <a:spcPts val="335"/>
              </a:spcBef>
            </a:pPr>
            <a:r>
              <a:rPr lang="en-US" sz="2400" spc="-15" dirty="0">
                <a:solidFill>
                  <a:srgbClr val="404040"/>
                </a:solidFill>
                <a:cs typeface="Carlito"/>
              </a:rPr>
              <a:t>Folium </a:t>
            </a:r>
            <a:r>
              <a:rPr lang="en-US" sz="2400" spc="-5" dirty="0">
                <a:solidFill>
                  <a:srgbClr val="404040"/>
                </a:solidFill>
                <a:cs typeface="Carlito"/>
              </a:rPr>
              <a:t>maps mark launch sites, successful and unsuccessful landings, and a proximity example to crucial locations, such as railway, highway, coast, city,</a:t>
            </a:r>
            <a:r>
              <a:rPr lang="en-US" sz="2400" spc="-60" dirty="0">
                <a:solidFill>
                  <a:srgbClr val="404040"/>
                </a:solidFill>
                <a:cs typeface="Carlito"/>
              </a:rPr>
              <a:t> etc.</a:t>
            </a:r>
            <a:endParaRPr lang="en-US" sz="2400" dirty="0">
              <a:cs typeface="Carlito"/>
            </a:endParaRPr>
          </a:p>
          <a:p>
            <a:pPr marR="311150">
              <a:lnSpc>
                <a:spcPts val="2300"/>
              </a:lnSpc>
              <a:spcBef>
                <a:spcPts val="1115"/>
              </a:spcBef>
            </a:pPr>
            <a:r>
              <a:rPr lang="en-US" sz="2400" spc="-5" dirty="0">
                <a:solidFill>
                  <a:srgbClr val="404040"/>
                </a:solidFill>
                <a:cs typeface="Carlito"/>
              </a:rPr>
              <a:t>This </a:t>
            </a:r>
            <a:r>
              <a:rPr lang="en-US" sz="2400" spc="-15" dirty="0">
                <a:solidFill>
                  <a:srgbClr val="404040"/>
                </a:solidFill>
                <a:cs typeface="Carlito"/>
              </a:rPr>
              <a:t>allows </a:t>
            </a:r>
            <a:r>
              <a:rPr lang="en-US" sz="2400" spc="-5" dirty="0">
                <a:solidFill>
                  <a:srgbClr val="404040"/>
                </a:solidFill>
                <a:cs typeface="Carlito"/>
              </a:rPr>
              <a:t>us </a:t>
            </a:r>
            <a:r>
              <a:rPr lang="en-US" sz="2400" spc="-20" dirty="0">
                <a:solidFill>
                  <a:srgbClr val="404040"/>
                </a:solidFill>
                <a:cs typeface="Carlito"/>
              </a:rPr>
              <a:t>to understand why </a:t>
            </a:r>
            <a:r>
              <a:rPr lang="en-US" sz="2400" dirty="0">
                <a:solidFill>
                  <a:srgbClr val="404040"/>
                </a:solidFill>
                <a:cs typeface="Carlito"/>
              </a:rPr>
              <a:t>launch </a:t>
            </a:r>
            <a:r>
              <a:rPr lang="en-US" sz="2400" spc="-20" dirty="0">
                <a:solidFill>
                  <a:srgbClr val="404040"/>
                </a:solidFill>
                <a:cs typeface="Carlito"/>
              </a:rPr>
              <a:t>sites </a:t>
            </a:r>
            <a:r>
              <a:rPr lang="en-US" sz="2400" spc="-25" dirty="0">
                <a:solidFill>
                  <a:srgbClr val="404040"/>
                </a:solidFill>
                <a:cs typeface="Carlito"/>
              </a:rPr>
              <a:t>may </a:t>
            </a:r>
            <a:r>
              <a:rPr lang="en-US" sz="2400" dirty="0">
                <a:solidFill>
                  <a:srgbClr val="404040"/>
                </a:solidFill>
                <a:cs typeface="Carlito"/>
              </a:rPr>
              <a:t>be </a:t>
            </a:r>
            <a:r>
              <a:rPr lang="en-US" sz="2400" spc="-20" dirty="0">
                <a:solidFill>
                  <a:srgbClr val="404040"/>
                </a:solidFill>
                <a:cs typeface="Carlito"/>
              </a:rPr>
              <a:t>located </a:t>
            </a:r>
            <a:r>
              <a:rPr lang="en-US" sz="2400" spc="-5" dirty="0">
                <a:solidFill>
                  <a:srgbClr val="404040"/>
                </a:solidFill>
                <a:cs typeface="Carlito"/>
              </a:rPr>
              <a:t>where they </a:t>
            </a:r>
            <a:r>
              <a:rPr lang="en-US" sz="2400" spc="-20" dirty="0">
                <a:solidFill>
                  <a:srgbClr val="404040"/>
                </a:solidFill>
                <a:cs typeface="Carlito"/>
              </a:rPr>
              <a:t>are. </a:t>
            </a:r>
            <a:r>
              <a:rPr lang="en-US" sz="2400" dirty="0">
                <a:solidFill>
                  <a:srgbClr val="404040"/>
                </a:solidFill>
                <a:cs typeface="Carlito"/>
              </a:rPr>
              <a:t>Also </a:t>
            </a:r>
            <a:r>
              <a:rPr lang="en-US" sz="2400" spc="-20" dirty="0">
                <a:solidFill>
                  <a:srgbClr val="404040"/>
                </a:solidFill>
                <a:cs typeface="Carlito"/>
              </a:rPr>
              <a:t>visualizes </a:t>
            </a:r>
            <a:r>
              <a:rPr lang="en-US" sz="2400" spc="-5" dirty="0">
                <a:solidFill>
                  <a:srgbClr val="404040"/>
                </a:solidFill>
                <a:cs typeface="Carlito"/>
              </a:rPr>
              <a:t>successful </a:t>
            </a:r>
            <a:r>
              <a:rPr lang="en-US" sz="2400" dirty="0">
                <a:solidFill>
                  <a:srgbClr val="404040"/>
                </a:solidFill>
                <a:cs typeface="Carlito"/>
              </a:rPr>
              <a:t>landings </a:t>
            </a:r>
            <a:r>
              <a:rPr lang="en-US" sz="2400" spc="-25" dirty="0">
                <a:solidFill>
                  <a:srgbClr val="404040"/>
                </a:solidFill>
                <a:cs typeface="Carlito"/>
              </a:rPr>
              <a:t>relative </a:t>
            </a:r>
            <a:r>
              <a:rPr lang="en-US" sz="2400" spc="-20" dirty="0">
                <a:solidFill>
                  <a:srgbClr val="404040"/>
                </a:solidFill>
                <a:cs typeface="Carlito"/>
              </a:rPr>
              <a:t>to</a:t>
            </a:r>
            <a:r>
              <a:rPr lang="en-US" sz="2400" spc="-25" dirty="0">
                <a:solidFill>
                  <a:srgbClr val="404040"/>
                </a:solidFill>
                <a:cs typeface="Carlito"/>
              </a:rPr>
              <a:t> </a:t>
            </a:r>
            <a:r>
              <a:rPr lang="en-US" sz="2400" spc="-5" dirty="0">
                <a:solidFill>
                  <a:srgbClr val="404040"/>
                </a:solidFill>
                <a:cs typeface="Carlito"/>
              </a:rPr>
              <a:t>location.</a:t>
            </a:r>
          </a:p>
          <a:p>
            <a:pPr marL="12700" marR="311150">
              <a:lnSpc>
                <a:spcPts val="2300"/>
              </a:lnSpc>
              <a:spcBef>
                <a:spcPts val="1115"/>
              </a:spcBef>
            </a:pPr>
            <a:r>
              <a:rPr lang="en-US" sz="2400" u="sng" spc="-5" dirty="0">
                <a:solidFill>
                  <a:srgbClr val="404040"/>
                </a:solidFill>
                <a:cs typeface="Carlito"/>
              </a:rPr>
              <a:t>GitHub URL:</a:t>
            </a:r>
          </a:p>
          <a:p>
            <a:pPr marL="457200" marR="311150" lvl="1" indent="0">
              <a:lnSpc>
                <a:spcPts val="2300"/>
              </a:lnSpc>
              <a:spcBef>
                <a:spcPts val="1115"/>
              </a:spcBef>
              <a:buNone/>
            </a:pPr>
            <a:r>
              <a:rPr lang="en-US" sz="2000" u="sng" dirty="0">
                <a:cs typeface="Carlito"/>
                <a:hlinkClick r:id="rId3"/>
              </a:rPr>
              <a:t>https://github.com/Harshit-Optimus0089/IBM_Data_Science_Capstone/blob/b6c0c33f19176419bbc743a953fa5f3e96eaa048/lab_jupyter_launch_site_location.ipynb</a:t>
            </a:r>
            <a:endParaRPr lang="en-US" sz="2000" u="sng" dirty="0">
              <a:cs typeface="Carlito"/>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0" cy="4351338"/>
          </a:xfrm>
          <a:prstGeom prst="rect">
            <a:avLst/>
          </a:prstGeom>
        </p:spPr>
        <p:txBody>
          <a:bodyPr vert="horz" lIns="91440" tIns="45720" rIns="91440" bIns="45720" rtlCol="0" anchor="t">
            <a:normAutofit fontScale="92500" lnSpcReduction="10000"/>
          </a:bodyPr>
          <a:lstStyle/>
          <a:p>
            <a:pPr algn="just">
              <a:lnSpc>
                <a:spcPct val="100000"/>
              </a:lnSpc>
              <a:spcBef>
                <a:spcPts val="1200"/>
              </a:spcBef>
            </a:pPr>
            <a:r>
              <a:rPr lang="en-US" sz="2600" spc="-10" dirty="0">
                <a:solidFill>
                  <a:srgbClr val="404040"/>
                </a:solidFill>
                <a:cs typeface="Carlito"/>
              </a:rPr>
              <a:t>Dashboard </a:t>
            </a:r>
            <a:r>
              <a:rPr lang="en-US" sz="2600" dirty="0">
                <a:solidFill>
                  <a:srgbClr val="404040"/>
                </a:solidFill>
                <a:cs typeface="Carlito"/>
              </a:rPr>
              <a:t>includes a </a:t>
            </a:r>
            <a:r>
              <a:rPr lang="en-US" sz="2600" spc="-5" dirty="0">
                <a:solidFill>
                  <a:srgbClr val="404040"/>
                </a:solidFill>
                <a:cs typeface="Carlito"/>
              </a:rPr>
              <a:t>pie </a:t>
            </a:r>
            <a:r>
              <a:rPr lang="en-US" sz="2600" dirty="0">
                <a:solidFill>
                  <a:srgbClr val="404040"/>
                </a:solidFill>
                <a:cs typeface="Carlito"/>
              </a:rPr>
              <a:t>chart and a </a:t>
            </a:r>
            <a:r>
              <a:rPr lang="en-US" sz="2600" spc="-25" dirty="0">
                <a:solidFill>
                  <a:srgbClr val="404040"/>
                </a:solidFill>
                <a:cs typeface="Carlito"/>
              </a:rPr>
              <a:t>scatter</a:t>
            </a:r>
            <a:r>
              <a:rPr lang="en-US" sz="2600" spc="-135" dirty="0">
                <a:solidFill>
                  <a:srgbClr val="404040"/>
                </a:solidFill>
                <a:cs typeface="Carlito"/>
              </a:rPr>
              <a:t> </a:t>
            </a:r>
            <a:r>
              <a:rPr lang="en-US" sz="2600" spc="-5" dirty="0">
                <a:solidFill>
                  <a:srgbClr val="404040"/>
                </a:solidFill>
                <a:cs typeface="Carlito"/>
              </a:rPr>
              <a:t>plot.</a:t>
            </a:r>
            <a:endParaRPr lang="en-US" sz="2600" dirty="0">
              <a:cs typeface="Carlito"/>
            </a:endParaRPr>
          </a:p>
          <a:p>
            <a:pPr marR="84455" algn="just">
              <a:lnSpc>
                <a:spcPts val="2290"/>
              </a:lnSpc>
              <a:spcBef>
                <a:spcPts val="1275"/>
              </a:spcBef>
            </a:pPr>
            <a:r>
              <a:rPr lang="en-US" sz="2600" spc="-5" dirty="0">
                <a:solidFill>
                  <a:srgbClr val="404040"/>
                </a:solidFill>
                <a:cs typeface="Carlito"/>
              </a:rPr>
              <a:t> A pie chart can be selected to show the distribution of successful </a:t>
            </a:r>
            <a:r>
              <a:rPr lang="en-US" sz="2600" dirty="0">
                <a:solidFill>
                  <a:srgbClr val="404040"/>
                </a:solidFill>
                <a:cs typeface="Carlito"/>
              </a:rPr>
              <a:t>landings </a:t>
            </a:r>
            <a:r>
              <a:rPr lang="en-US" sz="2600" spc="-20" dirty="0">
                <a:solidFill>
                  <a:srgbClr val="404040"/>
                </a:solidFill>
                <a:cs typeface="Carlito"/>
              </a:rPr>
              <a:t>across </a:t>
            </a:r>
            <a:r>
              <a:rPr lang="en-US" sz="2600" dirty="0">
                <a:solidFill>
                  <a:srgbClr val="404040"/>
                </a:solidFill>
                <a:cs typeface="Carlito"/>
              </a:rPr>
              <a:t>all launch </a:t>
            </a:r>
            <a:r>
              <a:rPr lang="en-US" sz="2600" spc="-20" dirty="0">
                <a:solidFill>
                  <a:srgbClr val="404040"/>
                </a:solidFill>
                <a:cs typeface="Carlito"/>
              </a:rPr>
              <a:t>sites </a:t>
            </a:r>
            <a:r>
              <a:rPr lang="en-US" sz="2600" dirty="0">
                <a:solidFill>
                  <a:srgbClr val="404040"/>
                </a:solidFill>
                <a:cs typeface="Carlito"/>
              </a:rPr>
              <a:t>and </a:t>
            </a:r>
            <a:r>
              <a:rPr lang="en-US" sz="2600" spc="-5" dirty="0">
                <a:solidFill>
                  <a:srgbClr val="404040"/>
                </a:solidFill>
                <a:cs typeface="Carlito"/>
              </a:rPr>
              <a:t>can </a:t>
            </a:r>
            <a:r>
              <a:rPr lang="en-US" sz="2600" dirty="0">
                <a:solidFill>
                  <a:srgbClr val="404040"/>
                </a:solidFill>
                <a:cs typeface="Carlito"/>
              </a:rPr>
              <a:t>be </a:t>
            </a:r>
            <a:r>
              <a:rPr lang="en-US" sz="2600" spc="-5" dirty="0">
                <a:solidFill>
                  <a:srgbClr val="404040"/>
                </a:solidFill>
                <a:cs typeface="Carlito"/>
              </a:rPr>
              <a:t>selected </a:t>
            </a:r>
            <a:r>
              <a:rPr lang="en-US" sz="2600" spc="-20" dirty="0">
                <a:solidFill>
                  <a:srgbClr val="404040"/>
                </a:solidFill>
                <a:cs typeface="Carlito"/>
              </a:rPr>
              <a:t>to </a:t>
            </a:r>
            <a:r>
              <a:rPr lang="en-US" sz="2600" spc="-5" dirty="0">
                <a:solidFill>
                  <a:srgbClr val="404040"/>
                </a:solidFill>
                <a:cs typeface="Carlito"/>
              </a:rPr>
              <a:t>show </a:t>
            </a:r>
            <a:r>
              <a:rPr lang="en-US" sz="2600" dirty="0">
                <a:solidFill>
                  <a:srgbClr val="404040"/>
                </a:solidFill>
                <a:cs typeface="Carlito"/>
              </a:rPr>
              <a:t>individual launch </a:t>
            </a:r>
            <a:r>
              <a:rPr lang="en-US" sz="2600" spc="-20" dirty="0">
                <a:solidFill>
                  <a:srgbClr val="404040"/>
                </a:solidFill>
                <a:cs typeface="Carlito"/>
              </a:rPr>
              <a:t>site </a:t>
            </a:r>
            <a:r>
              <a:rPr lang="en-US" sz="2600" dirty="0">
                <a:solidFill>
                  <a:srgbClr val="404040"/>
                </a:solidFill>
                <a:cs typeface="Carlito"/>
              </a:rPr>
              <a:t>success</a:t>
            </a:r>
            <a:r>
              <a:rPr lang="en-US" sz="2600" spc="-110" dirty="0">
                <a:solidFill>
                  <a:srgbClr val="404040"/>
                </a:solidFill>
                <a:cs typeface="Carlito"/>
              </a:rPr>
              <a:t> </a:t>
            </a:r>
            <a:r>
              <a:rPr lang="en-US" sz="2600" spc="-30" dirty="0">
                <a:solidFill>
                  <a:srgbClr val="404040"/>
                </a:solidFill>
                <a:cs typeface="Carlito"/>
              </a:rPr>
              <a:t>rates.</a:t>
            </a:r>
            <a:endParaRPr lang="en-US" sz="2600" dirty="0">
              <a:cs typeface="Carlito"/>
            </a:endParaRPr>
          </a:p>
          <a:p>
            <a:pPr marR="5080" algn="just">
              <a:lnSpc>
                <a:spcPts val="2210"/>
              </a:lnSpc>
              <a:spcBef>
                <a:spcPts val="1375"/>
              </a:spcBef>
            </a:pPr>
            <a:r>
              <a:rPr lang="en-US" sz="2600" spc="-25" dirty="0">
                <a:solidFill>
                  <a:srgbClr val="404040"/>
                </a:solidFill>
                <a:cs typeface="Carlito"/>
              </a:rPr>
              <a:t>Scatter </a:t>
            </a:r>
            <a:r>
              <a:rPr lang="en-US" sz="2600" spc="-5" dirty="0">
                <a:solidFill>
                  <a:srgbClr val="404040"/>
                </a:solidFill>
                <a:cs typeface="Carlito"/>
              </a:rPr>
              <a:t>plot </a:t>
            </a:r>
            <a:r>
              <a:rPr lang="en-US" sz="2600" spc="-40" dirty="0">
                <a:solidFill>
                  <a:srgbClr val="404040"/>
                </a:solidFill>
                <a:cs typeface="Carlito"/>
              </a:rPr>
              <a:t>takes </a:t>
            </a:r>
            <a:r>
              <a:rPr lang="en-US" sz="2600" spc="-20" dirty="0">
                <a:solidFill>
                  <a:srgbClr val="404040"/>
                </a:solidFill>
                <a:cs typeface="Carlito"/>
              </a:rPr>
              <a:t>two </a:t>
            </a:r>
            <a:r>
              <a:rPr lang="en-US" sz="2600" dirty="0">
                <a:solidFill>
                  <a:srgbClr val="404040"/>
                </a:solidFill>
                <a:cs typeface="Carlito"/>
              </a:rPr>
              <a:t>inputs: All </a:t>
            </a:r>
            <a:r>
              <a:rPr lang="en-US" sz="2600" spc="-20" dirty="0">
                <a:solidFill>
                  <a:srgbClr val="404040"/>
                </a:solidFill>
                <a:cs typeface="Carlito"/>
              </a:rPr>
              <a:t>sites </a:t>
            </a:r>
            <a:r>
              <a:rPr lang="en-US" sz="2600" spc="-5" dirty="0">
                <a:solidFill>
                  <a:srgbClr val="404040"/>
                </a:solidFill>
                <a:cs typeface="Carlito"/>
              </a:rPr>
              <a:t>or </a:t>
            </a:r>
            <a:r>
              <a:rPr lang="en-US" sz="2600" dirty="0">
                <a:solidFill>
                  <a:srgbClr val="404040"/>
                </a:solidFill>
                <a:cs typeface="Carlito"/>
              </a:rPr>
              <a:t>individual </a:t>
            </a:r>
            <a:r>
              <a:rPr lang="en-US" sz="2600" spc="-20" dirty="0">
                <a:solidFill>
                  <a:srgbClr val="404040"/>
                </a:solidFill>
                <a:cs typeface="Carlito"/>
              </a:rPr>
              <a:t>sites </a:t>
            </a:r>
            <a:r>
              <a:rPr lang="en-US" sz="2600" dirty="0">
                <a:solidFill>
                  <a:srgbClr val="404040"/>
                </a:solidFill>
                <a:cs typeface="Carlito"/>
              </a:rPr>
              <a:t>and </a:t>
            </a:r>
            <a:r>
              <a:rPr lang="en-US" sz="2600" spc="-5" dirty="0">
                <a:solidFill>
                  <a:srgbClr val="404040"/>
                </a:solidFill>
                <a:cs typeface="Carlito"/>
              </a:rPr>
              <a:t>payload mass on </a:t>
            </a:r>
            <a:r>
              <a:rPr lang="en-US" sz="2600" dirty="0">
                <a:solidFill>
                  <a:srgbClr val="404040"/>
                </a:solidFill>
                <a:cs typeface="Carlito"/>
              </a:rPr>
              <a:t>a </a:t>
            </a:r>
            <a:r>
              <a:rPr lang="en-US" sz="2600" spc="-5" dirty="0">
                <a:solidFill>
                  <a:srgbClr val="404040"/>
                </a:solidFill>
                <a:cs typeface="Carlito"/>
              </a:rPr>
              <a:t>slider between </a:t>
            </a:r>
            <a:r>
              <a:rPr lang="en-US" sz="2600" dirty="0">
                <a:solidFill>
                  <a:srgbClr val="404040"/>
                </a:solidFill>
                <a:cs typeface="Carlito"/>
              </a:rPr>
              <a:t>0  and 10000</a:t>
            </a:r>
            <a:r>
              <a:rPr lang="en-US" sz="2600" spc="-100" dirty="0">
                <a:solidFill>
                  <a:srgbClr val="404040"/>
                </a:solidFill>
                <a:cs typeface="Carlito"/>
              </a:rPr>
              <a:t> </a:t>
            </a:r>
            <a:r>
              <a:rPr lang="en-US" sz="2600" dirty="0">
                <a:solidFill>
                  <a:srgbClr val="404040"/>
                </a:solidFill>
                <a:cs typeface="Carlito"/>
              </a:rPr>
              <a:t>kg.</a:t>
            </a:r>
            <a:endParaRPr lang="en-US" sz="2600" dirty="0">
              <a:cs typeface="Carlito"/>
            </a:endParaRPr>
          </a:p>
          <a:p>
            <a:pPr algn="just">
              <a:lnSpc>
                <a:spcPct val="100000"/>
              </a:lnSpc>
              <a:spcBef>
                <a:spcPts val="1050"/>
              </a:spcBef>
            </a:pPr>
            <a:r>
              <a:rPr lang="en-US" sz="2600" spc="-5" dirty="0">
                <a:solidFill>
                  <a:srgbClr val="404040"/>
                </a:solidFill>
                <a:cs typeface="Carlito"/>
              </a:rPr>
              <a:t>The pie </a:t>
            </a:r>
            <a:r>
              <a:rPr lang="en-US" sz="2600" dirty="0">
                <a:solidFill>
                  <a:srgbClr val="404040"/>
                </a:solidFill>
                <a:cs typeface="Carlito"/>
              </a:rPr>
              <a:t>chart is </a:t>
            </a:r>
            <a:r>
              <a:rPr lang="en-US" sz="2600" spc="-5" dirty="0">
                <a:solidFill>
                  <a:srgbClr val="404040"/>
                </a:solidFill>
                <a:cs typeface="Carlito"/>
              </a:rPr>
              <a:t>used </a:t>
            </a:r>
            <a:r>
              <a:rPr lang="en-US" sz="2600" spc="-20" dirty="0">
                <a:solidFill>
                  <a:srgbClr val="404040"/>
                </a:solidFill>
                <a:cs typeface="Carlito"/>
              </a:rPr>
              <a:t>to visualize the </a:t>
            </a:r>
            <a:r>
              <a:rPr lang="en-US" sz="2600" dirty="0">
                <a:solidFill>
                  <a:srgbClr val="404040"/>
                </a:solidFill>
                <a:cs typeface="Carlito"/>
              </a:rPr>
              <a:t>launch </a:t>
            </a:r>
            <a:r>
              <a:rPr lang="en-US" sz="2600" spc="-20" dirty="0">
                <a:solidFill>
                  <a:srgbClr val="404040"/>
                </a:solidFill>
                <a:cs typeface="Carlito"/>
              </a:rPr>
              <a:t>site </a:t>
            </a:r>
            <a:r>
              <a:rPr lang="en-US" sz="2600" dirty="0">
                <a:solidFill>
                  <a:srgbClr val="404040"/>
                </a:solidFill>
                <a:cs typeface="Carlito"/>
              </a:rPr>
              <a:t>success</a:t>
            </a:r>
            <a:r>
              <a:rPr lang="en-US" sz="2600" spc="20" dirty="0">
                <a:solidFill>
                  <a:srgbClr val="404040"/>
                </a:solidFill>
                <a:cs typeface="Carlito"/>
              </a:rPr>
              <a:t> </a:t>
            </a:r>
            <a:r>
              <a:rPr lang="en-US" sz="2600" spc="-40" dirty="0">
                <a:solidFill>
                  <a:srgbClr val="404040"/>
                </a:solidFill>
                <a:cs typeface="Carlito"/>
              </a:rPr>
              <a:t>rate.</a:t>
            </a:r>
            <a:endParaRPr lang="en-US" sz="2600" dirty="0">
              <a:cs typeface="Carlito"/>
            </a:endParaRPr>
          </a:p>
          <a:p>
            <a:pPr algn="just">
              <a:lnSpc>
                <a:spcPts val="2350"/>
              </a:lnSpc>
              <a:spcBef>
                <a:spcPts val="1105"/>
              </a:spcBef>
            </a:pPr>
            <a:r>
              <a:rPr lang="en-US" sz="2600" spc="-5" dirty="0">
                <a:solidFill>
                  <a:srgbClr val="404040"/>
                </a:solidFill>
                <a:cs typeface="Carlito"/>
              </a:rPr>
              <a:t>The </a:t>
            </a:r>
            <a:r>
              <a:rPr lang="en-US" sz="2600" spc="-25" dirty="0">
                <a:solidFill>
                  <a:srgbClr val="404040"/>
                </a:solidFill>
                <a:cs typeface="Carlito"/>
              </a:rPr>
              <a:t>scatter </a:t>
            </a:r>
            <a:r>
              <a:rPr lang="en-US" sz="2600" spc="-5" dirty="0">
                <a:solidFill>
                  <a:srgbClr val="404040"/>
                </a:solidFill>
                <a:cs typeface="Carlito"/>
              </a:rPr>
              <a:t>plot can help </a:t>
            </a:r>
            <a:r>
              <a:rPr lang="en-US" sz="2600" dirty="0">
                <a:solidFill>
                  <a:srgbClr val="404040"/>
                </a:solidFill>
                <a:cs typeface="Carlito"/>
              </a:rPr>
              <a:t>us </a:t>
            </a:r>
            <a:r>
              <a:rPr lang="en-US" sz="2600" spc="-5" dirty="0">
                <a:solidFill>
                  <a:srgbClr val="404040"/>
                </a:solidFill>
                <a:cs typeface="Carlito"/>
              </a:rPr>
              <a:t>see how </a:t>
            </a:r>
            <a:r>
              <a:rPr lang="en-US" sz="2600" dirty="0">
                <a:solidFill>
                  <a:srgbClr val="404040"/>
                </a:solidFill>
                <a:cs typeface="Carlito"/>
              </a:rPr>
              <a:t>success </a:t>
            </a:r>
            <a:r>
              <a:rPr lang="en-US" sz="2600" spc="-10" dirty="0">
                <a:solidFill>
                  <a:srgbClr val="404040"/>
                </a:solidFill>
                <a:cs typeface="Carlito"/>
              </a:rPr>
              <a:t>varies </a:t>
            </a:r>
            <a:r>
              <a:rPr lang="en-US" sz="2600" spc="-20" dirty="0">
                <a:solidFill>
                  <a:srgbClr val="404040"/>
                </a:solidFill>
                <a:cs typeface="Carlito"/>
              </a:rPr>
              <a:t>across </a:t>
            </a:r>
            <a:r>
              <a:rPr lang="en-US" sz="2600" dirty="0">
                <a:solidFill>
                  <a:srgbClr val="404040"/>
                </a:solidFill>
                <a:cs typeface="Carlito"/>
              </a:rPr>
              <a:t>launch </a:t>
            </a:r>
            <a:r>
              <a:rPr lang="en-US" sz="2600" spc="-20" dirty="0">
                <a:solidFill>
                  <a:srgbClr val="404040"/>
                </a:solidFill>
                <a:cs typeface="Carlito"/>
              </a:rPr>
              <a:t>sites, </a:t>
            </a:r>
            <a:r>
              <a:rPr lang="en-US" sz="2600" spc="-10" dirty="0">
                <a:solidFill>
                  <a:srgbClr val="404040"/>
                </a:solidFill>
                <a:cs typeface="Carlito"/>
              </a:rPr>
              <a:t>payload </a:t>
            </a:r>
            <a:r>
              <a:rPr lang="en-US" sz="2600" spc="-5" dirty="0">
                <a:solidFill>
                  <a:srgbClr val="404040"/>
                </a:solidFill>
                <a:cs typeface="Carlito"/>
              </a:rPr>
              <a:t>mass,</a:t>
            </a:r>
            <a:r>
              <a:rPr lang="en-US" sz="2600" spc="15" dirty="0">
                <a:solidFill>
                  <a:srgbClr val="404040"/>
                </a:solidFill>
                <a:cs typeface="Carlito"/>
              </a:rPr>
              <a:t> </a:t>
            </a:r>
            <a:r>
              <a:rPr lang="en-US" sz="2600" dirty="0">
                <a:solidFill>
                  <a:srgbClr val="404040"/>
                </a:solidFill>
                <a:cs typeface="Carlito"/>
              </a:rPr>
              <a:t>and booster</a:t>
            </a:r>
            <a:r>
              <a:rPr lang="en-US" sz="2600" spc="-20" dirty="0">
                <a:solidFill>
                  <a:srgbClr val="404040"/>
                </a:solidFill>
                <a:cs typeface="Carlito"/>
              </a:rPr>
              <a:t> </a:t>
            </a:r>
            <a:r>
              <a:rPr lang="en-US" sz="2600" spc="-25" dirty="0">
                <a:solidFill>
                  <a:srgbClr val="404040"/>
                </a:solidFill>
                <a:cs typeface="Carlito"/>
              </a:rPr>
              <a:t>version</a:t>
            </a:r>
            <a:r>
              <a:rPr lang="en-US" sz="2600" dirty="0">
                <a:solidFill>
                  <a:srgbClr val="404040"/>
                </a:solidFill>
                <a:cs typeface="Carlito"/>
              </a:rPr>
              <a:t> </a:t>
            </a:r>
            <a:r>
              <a:rPr lang="en-US" sz="2600" spc="-45" dirty="0">
                <a:solidFill>
                  <a:srgbClr val="404040"/>
                </a:solidFill>
                <a:cs typeface="Carlito"/>
              </a:rPr>
              <a:t>categories.</a:t>
            </a:r>
            <a:endParaRPr lang="en-US" sz="2600" dirty="0">
              <a:cs typeface="Carlito"/>
            </a:endParaRPr>
          </a:p>
          <a:p>
            <a:pPr algn="just"/>
            <a:r>
              <a:rPr lang="en-US" sz="2600" u="sng" dirty="0"/>
              <a:t>GitHub URL:</a:t>
            </a:r>
          </a:p>
          <a:p>
            <a:pPr marL="457200" lvl="1" indent="0" algn="just">
              <a:buNone/>
            </a:pPr>
            <a:r>
              <a:rPr lang="en-US" sz="1900" dirty="0">
                <a:hlinkClick r:id="rId3"/>
              </a:rPr>
              <a:t>https://github.com/Harshit-Optimus0089/IBM_Data_Science_Capstone/blob/d0f11f6cd0fa3c388c48797c4cb9e443890ff712/spacex_dash_app.py</a:t>
            </a:r>
            <a:endParaRPr lang="en-US" sz="19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75054"/>
            <a:ext cx="2707219" cy="4351338"/>
          </a:xfrm>
          <a:prstGeom prst="rect">
            <a:avLst/>
          </a:prstGeom>
        </p:spPr>
        <p:txBody>
          <a:bodyPr>
            <a:normAutofit/>
          </a:bodyPr>
          <a:lstStyle/>
          <a:p>
            <a:r>
              <a:rPr lang="en-US" sz="2400" u="sng" dirty="0"/>
              <a:t>GitHub URL:</a:t>
            </a:r>
          </a:p>
          <a:p>
            <a:pPr marL="457200" lvl="1" indent="0">
              <a:buNone/>
            </a:pPr>
            <a:r>
              <a:rPr lang="en-US" sz="1800" u="sng" dirty="0">
                <a:hlinkClick r:id="rId3"/>
              </a:rPr>
              <a:t>https://github.com/Harshit-Optimus0089/IBM_Data_Science_Capstone/blob/d0f11f6cd0fa3c388c48797c4cb9e443890ff712/SpaceX_Machine%20Learning%20Prediction_Part_5.ipynb</a:t>
            </a:r>
            <a:endParaRPr lang="en-US" sz="1800" u="sng"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18C4CF08-56E2-9C78-B3E6-77DECA952099}"/>
              </a:ext>
            </a:extLst>
          </p:cNvPr>
          <p:cNvGraphicFramePr/>
          <p:nvPr>
            <p:extLst>
              <p:ext uri="{D42A27DB-BD31-4B8C-83A1-F6EECF244321}">
                <p14:modId xmlns:p14="http://schemas.microsoft.com/office/powerpoint/2010/main" val="466177899"/>
              </p:ext>
            </p:extLst>
          </p:nvPr>
        </p:nvGraphicFramePr>
        <p:xfrm>
          <a:off x="4008543" y="1485106"/>
          <a:ext cx="7277068" cy="50323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469500"/>
            <a:ext cx="10515600" cy="1112145"/>
          </a:xfrm>
          <a:prstGeom prst="rect">
            <a:avLst/>
          </a:prstGeom>
        </p:spPr>
        <p:txBody>
          <a:bodyPr>
            <a:normAutofit fontScale="85000" lnSpcReduction="20000"/>
          </a:bodyPr>
          <a:lstStyle/>
          <a:p>
            <a:pPr>
              <a:lnSpc>
                <a:spcPct val="100000"/>
              </a:lnSpc>
              <a:spcBef>
                <a:spcPts val="1400"/>
              </a:spcBef>
            </a:pPr>
            <a:r>
              <a:rPr lang="en-US" sz="2000" dirty="0">
                <a:solidFill>
                  <a:schemeClr val="accent3">
                    <a:lumMod val="25000"/>
                  </a:schemeClr>
                </a:solidFill>
              </a:rPr>
              <a:t>Graphic suggests an increase in success rate over time.</a:t>
            </a:r>
          </a:p>
          <a:p>
            <a:pPr>
              <a:lnSpc>
                <a:spcPct val="100000"/>
              </a:lnSpc>
              <a:spcBef>
                <a:spcPts val="1400"/>
              </a:spcBef>
            </a:pPr>
            <a:r>
              <a:rPr lang="en-US" sz="2000" dirty="0">
                <a:solidFill>
                  <a:schemeClr val="accent3">
                    <a:lumMod val="25000"/>
                  </a:schemeClr>
                </a:solidFill>
              </a:rPr>
              <a:t> The success rate significantly increased after 20 flights, which shows the technology readiness threshold.</a:t>
            </a:r>
          </a:p>
          <a:p>
            <a:pPr>
              <a:lnSpc>
                <a:spcPct val="100000"/>
              </a:lnSpc>
              <a:spcBef>
                <a:spcPts val="1400"/>
              </a:spcBef>
            </a:pPr>
            <a:r>
              <a:rPr lang="en-US" sz="2000" dirty="0">
                <a:solidFill>
                  <a:schemeClr val="accent3">
                    <a:lumMod val="25000"/>
                  </a:schemeClr>
                </a:solidFill>
              </a:rPr>
              <a:t>CCAFS appears to be the main launch site, with the most volume.</a:t>
            </a:r>
          </a:p>
          <a:p>
            <a:pPr marL="0" indent="0">
              <a:lnSpc>
                <a:spcPct val="100000"/>
              </a:lnSpc>
              <a:spcBef>
                <a:spcPts val="1400"/>
              </a:spcBef>
              <a:buNone/>
            </a:pPr>
            <a:endParaRPr lang="en-US" sz="1100" dirty="0">
              <a:solidFill>
                <a:schemeClr val="accent3">
                  <a:lumMod val="25000"/>
                </a:schemeClr>
              </a:solidFill>
            </a:endParaRPr>
          </a:p>
          <a:p>
            <a:pPr>
              <a:lnSpc>
                <a:spcPct val="100000"/>
              </a:lnSpc>
              <a:spcBef>
                <a:spcPts val="1400"/>
              </a:spcBef>
            </a:pPr>
            <a:endParaRPr lang="en-US" sz="1400" dirty="0">
              <a:solidFill>
                <a:schemeClr val="accent3">
                  <a:lumMod val="25000"/>
                </a:schemeClr>
              </a:solidFill>
            </a:endParaRPr>
          </a:p>
          <a:p>
            <a:pPr marL="0" indent="0">
              <a:lnSpc>
                <a:spcPct val="100000"/>
              </a:lnSpc>
              <a:spcBef>
                <a:spcPts val="1400"/>
              </a:spcBef>
              <a:buNone/>
            </a:pPr>
            <a:endParaRPr lang="en-US" sz="1400" dirty="0">
              <a:solidFill>
                <a:schemeClr val="accent3">
                  <a:lumMod val="25000"/>
                </a:schemeClr>
              </a:solidFill>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F6A5A786-6610-A462-FED8-91AA9C43F116}"/>
              </a:ext>
            </a:extLst>
          </p:cNvPr>
          <p:cNvPicPr>
            <a:picLocks noChangeAspect="1"/>
          </p:cNvPicPr>
          <p:nvPr/>
        </p:nvPicPr>
        <p:blipFill>
          <a:blip r:embed="rId3"/>
          <a:stretch>
            <a:fillRect/>
          </a:stretch>
        </p:blipFill>
        <p:spPr>
          <a:xfrm>
            <a:off x="2294572" y="1352603"/>
            <a:ext cx="7602855" cy="3547516"/>
          </a:xfrm>
          <a:prstGeom prst="rect">
            <a:avLst/>
          </a:prstGeom>
        </p:spPr>
      </p:pic>
      <p:sp>
        <p:nvSpPr>
          <p:cNvPr id="7" name="TextBox 6">
            <a:extLst>
              <a:ext uri="{FF2B5EF4-FFF2-40B4-BE49-F238E27FC236}">
                <a16:creationId xmlns:a16="http://schemas.microsoft.com/office/drawing/2014/main" id="{AC6A1903-F265-8045-E2A5-3E28013AA25B}"/>
              </a:ext>
            </a:extLst>
          </p:cNvPr>
          <p:cNvSpPr txBox="1"/>
          <p:nvPr/>
        </p:nvSpPr>
        <p:spPr>
          <a:xfrm>
            <a:off x="2294572" y="4973805"/>
            <a:ext cx="5836983" cy="307777"/>
          </a:xfrm>
          <a:prstGeom prst="rect">
            <a:avLst/>
          </a:prstGeom>
          <a:noFill/>
        </p:spPr>
        <p:txBody>
          <a:bodyPr wrap="none" rtlCol="0">
            <a:spAutoFit/>
          </a:bodyPr>
          <a:lstStyle/>
          <a:p>
            <a:r>
              <a:rPr lang="en-IN" sz="1400" i="1" dirty="0"/>
              <a:t>The orange indicates a successful launch and the blue indicates a failed launch</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664711"/>
            <a:ext cx="10515600" cy="847849"/>
          </a:xfrm>
          <a:prstGeom prst="rect">
            <a:avLst/>
          </a:prstGeom>
        </p:spPr>
        <p:txBody>
          <a:bodyPr>
            <a:normAutofit/>
          </a:bodyPr>
          <a:lstStyle/>
          <a:p>
            <a:pPr>
              <a:lnSpc>
                <a:spcPct val="100000"/>
              </a:lnSpc>
              <a:spcBef>
                <a:spcPts val="1400"/>
              </a:spcBef>
            </a:pPr>
            <a:r>
              <a:rPr lang="en-CA" sz="1700" dirty="0">
                <a:solidFill>
                  <a:schemeClr val="accent3">
                    <a:lumMod val="25000"/>
                  </a:schemeClr>
                </a:solidFill>
              </a:rPr>
              <a:t>Payload mass appears to fall mostly between 0-6000 kg.</a:t>
            </a:r>
          </a:p>
          <a:p>
            <a:pPr>
              <a:lnSpc>
                <a:spcPct val="100000"/>
              </a:lnSpc>
              <a:spcBef>
                <a:spcPts val="1400"/>
              </a:spcBef>
            </a:pPr>
            <a:r>
              <a:rPr lang="en-CA" sz="1700" dirty="0">
                <a:solidFill>
                  <a:schemeClr val="accent3">
                    <a:lumMod val="25000"/>
                  </a:schemeClr>
                </a:solidFill>
              </a:rPr>
              <a:t>Different launch sites also seem to be used for different payload mass</a:t>
            </a:r>
            <a:endParaRPr lang="en-US" sz="1700" dirty="0">
              <a:solidFill>
                <a:schemeClr val="accent3">
                  <a:lumMod val="25000"/>
                </a:schemeClr>
              </a:solidFill>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95560842-774F-A501-0F4F-1DA286282158}"/>
              </a:ext>
            </a:extLst>
          </p:cNvPr>
          <p:cNvPicPr>
            <a:picLocks noChangeAspect="1"/>
          </p:cNvPicPr>
          <p:nvPr/>
        </p:nvPicPr>
        <p:blipFill>
          <a:blip r:embed="rId3"/>
          <a:stretch>
            <a:fillRect/>
          </a:stretch>
        </p:blipFill>
        <p:spPr>
          <a:xfrm>
            <a:off x="2293200" y="1353600"/>
            <a:ext cx="7603200" cy="3547677"/>
          </a:xfrm>
          <a:prstGeom prst="rect">
            <a:avLst/>
          </a:prstGeom>
        </p:spPr>
      </p:pic>
      <p:sp>
        <p:nvSpPr>
          <p:cNvPr id="7" name="TextBox 6">
            <a:extLst>
              <a:ext uri="{FF2B5EF4-FFF2-40B4-BE49-F238E27FC236}">
                <a16:creationId xmlns:a16="http://schemas.microsoft.com/office/drawing/2014/main" id="{C9EB1640-60E2-695A-D2CB-799D3F80F563}"/>
              </a:ext>
            </a:extLst>
          </p:cNvPr>
          <p:cNvSpPr txBox="1"/>
          <p:nvPr/>
        </p:nvSpPr>
        <p:spPr>
          <a:xfrm>
            <a:off x="2294572" y="4973805"/>
            <a:ext cx="5836983" cy="307777"/>
          </a:xfrm>
          <a:prstGeom prst="rect">
            <a:avLst/>
          </a:prstGeom>
          <a:noFill/>
        </p:spPr>
        <p:txBody>
          <a:bodyPr wrap="none" rtlCol="0">
            <a:spAutoFit/>
          </a:bodyPr>
          <a:lstStyle/>
          <a:p>
            <a:r>
              <a:rPr lang="en-IN" sz="1400" i="1" dirty="0"/>
              <a:t>The orange indicates a successful launch and the blue indicates a failed launch</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hlinkClick r:id="rId4" action="ppaction://hlinksldjump"/>
              </a:rPr>
              <a:t>Executive Summary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hlinkClick r:id="rId5" action="ppaction://hlinksldjump"/>
              </a:rPr>
              <a:t>Introduction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hlinkClick r:id="rId6" action="ppaction://hlinksldjump"/>
              </a:rPr>
              <a:t>Methodology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hlinkClick r:id="rId7" action="ppaction://hlinksldjump"/>
              </a:rPr>
              <a:t>Results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hlinkClick r:id="rId8" action="ppaction://hlinksldjump"/>
              </a:rPr>
              <a:t>Conclusion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hlinkClick r:id="rId9" action="ppaction://hlinksldjump"/>
              </a:rPr>
              <a:t>Appendix</a:t>
            </a:r>
            <a:endParaRPr lang="en-US" sz="2200" dirty="0">
              <a:solidFill>
                <a:schemeClr val="accent3">
                  <a:lumMod val="25000"/>
                </a:schemeClr>
              </a:solidFill>
              <a:latin typeface="Abadi"/>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992661"/>
            <a:ext cx="10515600" cy="1678390"/>
          </a:xfrm>
          <a:prstGeom prst="rect">
            <a:avLst/>
          </a:prstGeom>
        </p:spPr>
        <p:txBody>
          <a:bodyPr>
            <a:normAutofit fontScale="92500" lnSpcReduction="20000"/>
          </a:bodyPr>
          <a:lstStyle/>
          <a:p>
            <a:pPr>
              <a:lnSpc>
                <a:spcPct val="100000"/>
              </a:lnSpc>
              <a:spcBef>
                <a:spcPts val="1400"/>
              </a:spcBef>
            </a:pPr>
            <a:r>
              <a:rPr lang="en-US" sz="1800" dirty="0">
                <a:solidFill>
                  <a:schemeClr val="accent3">
                    <a:lumMod val="25000"/>
                  </a:schemeClr>
                </a:solidFill>
              </a:rPr>
              <a:t>ES-L1 (1), GEO (1), and HEO (1) have a 100% success rate (sample sizes in parenthesis), and SSO (5) has a 100% success rate.</a:t>
            </a:r>
          </a:p>
          <a:p>
            <a:pPr>
              <a:lnSpc>
                <a:spcPct val="100000"/>
              </a:lnSpc>
              <a:spcBef>
                <a:spcPts val="1400"/>
              </a:spcBef>
            </a:pPr>
            <a:r>
              <a:rPr lang="en-US" sz="1800" dirty="0">
                <a:solidFill>
                  <a:schemeClr val="accent3">
                    <a:lumMod val="25000"/>
                  </a:schemeClr>
                </a:solidFill>
              </a:rPr>
              <a:t>VLEO (14) has a decent success rate and attempts.</a:t>
            </a:r>
          </a:p>
          <a:p>
            <a:pPr>
              <a:lnSpc>
                <a:spcPct val="100000"/>
              </a:lnSpc>
              <a:spcBef>
                <a:spcPts val="1400"/>
              </a:spcBef>
            </a:pPr>
            <a:r>
              <a:rPr lang="en-US" sz="1800" dirty="0">
                <a:solidFill>
                  <a:schemeClr val="accent3">
                    <a:lumMod val="25000"/>
                  </a:schemeClr>
                </a:solidFill>
              </a:rPr>
              <a:t>SO (1) has 0% success rate</a:t>
            </a:r>
          </a:p>
          <a:p>
            <a:pPr>
              <a:lnSpc>
                <a:spcPct val="100000"/>
              </a:lnSpc>
              <a:spcBef>
                <a:spcPts val="1400"/>
              </a:spcBef>
            </a:pPr>
            <a:r>
              <a:rPr lang="en-US" sz="1800" dirty="0">
                <a:solidFill>
                  <a:schemeClr val="accent3">
                    <a:lumMod val="25000"/>
                  </a:schemeClr>
                </a:solidFill>
              </a:rPr>
              <a:t>GTO (27) has around a 50% success rate but the largest sample.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F758C1CB-F179-1594-5C28-DFDAEFF488F3}"/>
              </a:ext>
            </a:extLst>
          </p:cNvPr>
          <p:cNvPicPr>
            <a:picLocks noChangeAspect="1"/>
          </p:cNvPicPr>
          <p:nvPr/>
        </p:nvPicPr>
        <p:blipFill>
          <a:blip r:embed="rId3"/>
          <a:stretch>
            <a:fillRect/>
          </a:stretch>
        </p:blipFill>
        <p:spPr>
          <a:xfrm>
            <a:off x="3262762" y="1319879"/>
            <a:ext cx="4540118" cy="3459138"/>
          </a:xfrm>
          <a:prstGeom prst="rect">
            <a:avLst/>
          </a:prstGeom>
        </p:spPr>
      </p:pic>
      <p:sp>
        <p:nvSpPr>
          <p:cNvPr id="7" name="object 8">
            <a:extLst>
              <a:ext uri="{FF2B5EF4-FFF2-40B4-BE49-F238E27FC236}">
                <a16:creationId xmlns:a16="http://schemas.microsoft.com/office/drawing/2014/main" id="{5A1CC88A-B825-4AC4-D676-420F1956236C}"/>
              </a:ext>
            </a:extLst>
          </p:cNvPr>
          <p:cNvSpPr txBox="1"/>
          <p:nvPr/>
        </p:nvSpPr>
        <p:spPr>
          <a:xfrm>
            <a:off x="8098663" y="3768484"/>
            <a:ext cx="2179320" cy="1010533"/>
          </a:xfrm>
          <a:prstGeom prst="rect">
            <a:avLst/>
          </a:prstGeom>
        </p:spPr>
        <p:txBody>
          <a:bodyPr vert="horz" wrap="square" lIns="0" tIns="12700" rIns="0" bIns="0" rtlCol="0">
            <a:spAutoFit/>
          </a:bodyPr>
          <a:lstStyle/>
          <a:p>
            <a:pPr marL="12700" marR="5080">
              <a:lnSpc>
                <a:spcPct val="100000"/>
              </a:lnSpc>
              <a:spcBef>
                <a:spcPts val="100"/>
              </a:spcBef>
            </a:pPr>
            <a:r>
              <a:rPr sz="1600" spc="-5" dirty="0">
                <a:cs typeface="Carlito"/>
              </a:rPr>
              <a:t>Success </a:t>
            </a:r>
            <a:r>
              <a:rPr sz="1600" spc="-25" dirty="0">
                <a:cs typeface="Carlito"/>
              </a:rPr>
              <a:t>Rate </a:t>
            </a:r>
            <a:r>
              <a:rPr sz="1600" spc="-20" dirty="0">
                <a:cs typeface="Carlito"/>
              </a:rPr>
              <a:t>Scale</a:t>
            </a:r>
            <a:r>
              <a:rPr sz="1600" spc="-65" dirty="0">
                <a:cs typeface="Carlito"/>
              </a:rPr>
              <a:t> </a:t>
            </a:r>
            <a:r>
              <a:rPr sz="1600" spc="-5" dirty="0">
                <a:cs typeface="Carlito"/>
              </a:rPr>
              <a:t>with </a:t>
            </a:r>
            <a:endParaRPr lang="en-IN" sz="1600" spc="-5" dirty="0">
              <a:cs typeface="Carlito"/>
            </a:endParaRPr>
          </a:p>
          <a:p>
            <a:pPr marL="12700" marR="5080">
              <a:lnSpc>
                <a:spcPct val="100000"/>
              </a:lnSpc>
              <a:spcBef>
                <a:spcPts val="100"/>
              </a:spcBef>
            </a:pPr>
            <a:r>
              <a:rPr sz="1600" dirty="0">
                <a:cs typeface="Carlito"/>
              </a:rPr>
              <a:t>0 as</a:t>
            </a:r>
            <a:r>
              <a:rPr sz="1600" spc="-70" dirty="0">
                <a:cs typeface="Carlito"/>
              </a:rPr>
              <a:t> </a:t>
            </a:r>
            <a:r>
              <a:rPr sz="1600" spc="-5" dirty="0">
                <a:cs typeface="Carlito"/>
              </a:rPr>
              <a:t>0%</a:t>
            </a:r>
            <a:endParaRPr sz="1600" dirty="0">
              <a:cs typeface="Carlito"/>
            </a:endParaRPr>
          </a:p>
          <a:p>
            <a:pPr marL="12700" marR="1182370">
              <a:lnSpc>
                <a:spcPct val="100000"/>
              </a:lnSpc>
            </a:pPr>
            <a:r>
              <a:rPr sz="1600" dirty="0">
                <a:cs typeface="Carlito"/>
              </a:rPr>
              <a:t>0.6 as</a:t>
            </a:r>
            <a:r>
              <a:rPr sz="1600" spc="-195" dirty="0">
                <a:cs typeface="Carlito"/>
              </a:rPr>
              <a:t> </a:t>
            </a:r>
            <a:r>
              <a:rPr sz="1600" dirty="0">
                <a:cs typeface="Carlito"/>
              </a:rPr>
              <a:t>60% </a:t>
            </a:r>
            <a:endParaRPr lang="en-IN" sz="1600" dirty="0">
              <a:cs typeface="Carlito"/>
            </a:endParaRPr>
          </a:p>
          <a:p>
            <a:pPr marL="12700" marR="1182370">
              <a:lnSpc>
                <a:spcPct val="100000"/>
              </a:lnSpc>
            </a:pPr>
            <a:r>
              <a:rPr sz="1600" dirty="0">
                <a:cs typeface="Carlito"/>
              </a:rPr>
              <a:t>1 as</a:t>
            </a:r>
            <a:r>
              <a:rPr sz="1600" spc="-125" dirty="0">
                <a:cs typeface="Carlito"/>
              </a:rPr>
              <a:t> </a:t>
            </a:r>
            <a:r>
              <a:rPr sz="1600" spc="-5" dirty="0">
                <a:cs typeface="Carlito"/>
              </a:rPr>
              <a:t>100%</a:t>
            </a:r>
            <a:endParaRPr sz="1600" dirty="0">
              <a:cs typeface="Carlito"/>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5024028"/>
            <a:ext cx="10687961" cy="1691731"/>
          </a:xfrm>
          <a:prstGeom prst="rect">
            <a:avLst/>
          </a:prstGeom>
        </p:spPr>
        <p:txBody>
          <a:bodyPr>
            <a:noAutofit/>
          </a:bodyPr>
          <a:lstStyle/>
          <a:p>
            <a:pPr>
              <a:lnSpc>
                <a:spcPct val="100000"/>
              </a:lnSpc>
              <a:spcBef>
                <a:spcPts val="1400"/>
              </a:spcBef>
            </a:pPr>
            <a:r>
              <a:rPr lang="en-US" sz="1700" dirty="0">
                <a:solidFill>
                  <a:schemeClr val="accent3">
                    <a:lumMod val="25000"/>
                  </a:schemeClr>
                </a:solidFill>
              </a:rPr>
              <a:t>Launch Orbit preferences changed over Flight Number.  </a:t>
            </a:r>
          </a:p>
          <a:p>
            <a:pPr>
              <a:lnSpc>
                <a:spcPct val="100000"/>
              </a:lnSpc>
              <a:spcBef>
                <a:spcPts val="1400"/>
              </a:spcBef>
            </a:pPr>
            <a:r>
              <a:rPr lang="en-US" sz="1700" dirty="0">
                <a:solidFill>
                  <a:schemeClr val="accent3">
                    <a:lumMod val="25000"/>
                  </a:schemeClr>
                </a:solidFill>
              </a:rPr>
              <a:t>Launch Outcome seems to correlate with this preference.</a:t>
            </a:r>
          </a:p>
          <a:p>
            <a:pPr>
              <a:lnSpc>
                <a:spcPct val="100000"/>
              </a:lnSpc>
              <a:spcBef>
                <a:spcPts val="1400"/>
              </a:spcBef>
            </a:pPr>
            <a:r>
              <a:rPr lang="en-US" sz="1700" dirty="0">
                <a:solidFill>
                  <a:schemeClr val="accent3">
                    <a:lumMod val="25000"/>
                  </a:schemeClr>
                </a:solidFill>
              </a:rPr>
              <a:t>SpaceX started with LEO orbits which saw moderate success LEO and returned to VLEO in recent launches  </a:t>
            </a:r>
          </a:p>
          <a:p>
            <a:pPr>
              <a:lnSpc>
                <a:spcPct val="100000"/>
              </a:lnSpc>
              <a:spcBef>
                <a:spcPts val="1400"/>
              </a:spcBef>
            </a:pPr>
            <a:r>
              <a:rPr lang="en-US" sz="1700" dirty="0">
                <a:solidFill>
                  <a:schemeClr val="accent3">
                    <a:lumMod val="25000"/>
                  </a:schemeClr>
                </a:solidFill>
              </a:rPr>
              <a:t>SpaceX appears to perform better in lower orbits or Sun-synchronous orbits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600BD21E-7D8B-A04D-29E3-7D8DA04957C2}"/>
              </a:ext>
            </a:extLst>
          </p:cNvPr>
          <p:cNvPicPr>
            <a:picLocks noChangeAspect="1"/>
          </p:cNvPicPr>
          <p:nvPr/>
        </p:nvPicPr>
        <p:blipFill>
          <a:blip r:embed="rId3"/>
          <a:stretch>
            <a:fillRect/>
          </a:stretch>
        </p:blipFill>
        <p:spPr>
          <a:xfrm>
            <a:off x="770011" y="1332880"/>
            <a:ext cx="10687961" cy="3372248"/>
          </a:xfrm>
          <a:prstGeom prst="rect">
            <a:avLst/>
          </a:prstGeom>
        </p:spPr>
      </p:pic>
      <p:sp>
        <p:nvSpPr>
          <p:cNvPr id="7" name="TextBox 6">
            <a:extLst>
              <a:ext uri="{FF2B5EF4-FFF2-40B4-BE49-F238E27FC236}">
                <a16:creationId xmlns:a16="http://schemas.microsoft.com/office/drawing/2014/main" id="{0FC6DDF5-18E3-7E00-0004-3608C5A16E43}"/>
              </a:ext>
            </a:extLst>
          </p:cNvPr>
          <p:cNvSpPr txBox="1"/>
          <p:nvPr/>
        </p:nvSpPr>
        <p:spPr>
          <a:xfrm>
            <a:off x="734028" y="4723812"/>
            <a:ext cx="5836983" cy="307777"/>
          </a:xfrm>
          <a:prstGeom prst="rect">
            <a:avLst/>
          </a:prstGeom>
          <a:noFill/>
        </p:spPr>
        <p:txBody>
          <a:bodyPr wrap="none" rtlCol="0">
            <a:spAutoFit/>
          </a:bodyPr>
          <a:lstStyle/>
          <a:p>
            <a:r>
              <a:rPr lang="en-IN" sz="1400" i="1" dirty="0"/>
              <a:t>The orange indicates a successful launch and the blue indicates a failed launch</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5094251"/>
            <a:ext cx="10515600" cy="1496883"/>
          </a:xfrm>
          <a:prstGeom prst="rect">
            <a:avLst/>
          </a:prstGeom>
        </p:spPr>
        <p:txBody>
          <a:bodyPr>
            <a:noAutofit/>
          </a:bodyPr>
          <a:lstStyle/>
          <a:p>
            <a:pPr>
              <a:lnSpc>
                <a:spcPct val="100000"/>
              </a:lnSpc>
              <a:spcBef>
                <a:spcPts val="1400"/>
              </a:spcBef>
            </a:pPr>
            <a:r>
              <a:rPr lang="en-US" sz="1700" dirty="0">
                <a:solidFill>
                  <a:schemeClr val="accent3">
                    <a:lumMod val="25000"/>
                  </a:schemeClr>
                </a:solidFill>
              </a:rPr>
              <a:t>Payload mass seems to correlate with orbit</a:t>
            </a:r>
          </a:p>
          <a:p>
            <a:pPr>
              <a:lnSpc>
                <a:spcPct val="100000"/>
              </a:lnSpc>
              <a:spcBef>
                <a:spcPts val="1400"/>
              </a:spcBef>
            </a:pPr>
            <a:r>
              <a:rPr lang="en-US" sz="1700" dirty="0">
                <a:solidFill>
                  <a:schemeClr val="accent3">
                    <a:lumMod val="25000"/>
                  </a:schemeClr>
                </a:solidFill>
              </a:rPr>
              <a:t>LEO and SSO seem to have relatively low payload mass</a:t>
            </a:r>
          </a:p>
          <a:p>
            <a:pPr>
              <a:lnSpc>
                <a:spcPct val="100000"/>
              </a:lnSpc>
              <a:spcBef>
                <a:spcPts val="1400"/>
              </a:spcBef>
            </a:pPr>
            <a:r>
              <a:rPr lang="en-US" sz="1700" dirty="0">
                <a:solidFill>
                  <a:schemeClr val="accent3">
                    <a:lumMod val="25000"/>
                  </a:schemeClr>
                </a:solidFill>
              </a:rPr>
              <a:t>The other most successful orbit VLEO only has payload mass values in the higher end of the range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9E1721AA-77D3-F9DA-11C0-942DC8DF18ED}"/>
              </a:ext>
            </a:extLst>
          </p:cNvPr>
          <p:cNvPicPr>
            <a:picLocks noChangeAspect="1"/>
          </p:cNvPicPr>
          <p:nvPr/>
        </p:nvPicPr>
        <p:blipFill>
          <a:blip r:embed="rId3"/>
          <a:stretch>
            <a:fillRect/>
          </a:stretch>
        </p:blipFill>
        <p:spPr>
          <a:xfrm>
            <a:off x="770011" y="1350081"/>
            <a:ext cx="10515600" cy="3317865"/>
          </a:xfrm>
          <a:prstGeom prst="rect">
            <a:avLst/>
          </a:prstGeom>
        </p:spPr>
      </p:pic>
      <p:sp>
        <p:nvSpPr>
          <p:cNvPr id="7" name="TextBox 6">
            <a:extLst>
              <a:ext uri="{FF2B5EF4-FFF2-40B4-BE49-F238E27FC236}">
                <a16:creationId xmlns:a16="http://schemas.microsoft.com/office/drawing/2014/main" id="{E8AA1B65-CD13-2AB7-B45A-0DB21EE04945}"/>
              </a:ext>
            </a:extLst>
          </p:cNvPr>
          <p:cNvSpPr txBox="1"/>
          <p:nvPr/>
        </p:nvSpPr>
        <p:spPr>
          <a:xfrm>
            <a:off x="770011" y="4674839"/>
            <a:ext cx="5836983" cy="307777"/>
          </a:xfrm>
          <a:prstGeom prst="rect">
            <a:avLst/>
          </a:prstGeom>
          <a:noFill/>
        </p:spPr>
        <p:txBody>
          <a:bodyPr wrap="none" rtlCol="0">
            <a:spAutoFit/>
          </a:bodyPr>
          <a:lstStyle/>
          <a:p>
            <a:r>
              <a:rPr lang="en-IN" sz="1400" i="1" dirty="0"/>
              <a:t>The orange indicates a successful launch and the blue indicates a failed launch</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080693"/>
            <a:ext cx="10515600" cy="944880"/>
          </a:xfrm>
          <a:prstGeom prst="rect">
            <a:avLst/>
          </a:prstGeom>
        </p:spPr>
        <p:txBody>
          <a:bodyPr>
            <a:normAutofit/>
          </a:bodyPr>
          <a:lstStyle/>
          <a:p>
            <a:pPr>
              <a:lnSpc>
                <a:spcPct val="100000"/>
              </a:lnSpc>
              <a:spcBef>
                <a:spcPts val="1400"/>
              </a:spcBef>
            </a:pPr>
            <a:r>
              <a:rPr lang="en-US" sz="1700" dirty="0">
                <a:solidFill>
                  <a:schemeClr val="accent3">
                    <a:lumMod val="25000"/>
                  </a:schemeClr>
                </a:solidFill>
              </a:rPr>
              <a:t>Success generally increased over time since 2013 with a slight dip in 2018</a:t>
            </a:r>
          </a:p>
          <a:p>
            <a:pPr>
              <a:lnSpc>
                <a:spcPct val="100000"/>
              </a:lnSpc>
              <a:spcBef>
                <a:spcPts val="1400"/>
              </a:spcBef>
            </a:pPr>
            <a:r>
              <a:rPr lang="en-US" sz="1700" dirty="0">
                <a:solidFill>
                  <a:schemeClr val="accent3">
                    <a:lumMod val="25000"/>
                  </a:schemeClr>
                </a:solidFill>
              </a:rPr>
              <a:t>Success in recent years at around 80%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7EA69B75-D540-88F0-69D9-C280EE31F2C9}"/>
              </a:ext>
            </a:extLst>
          </p:cNvPr>
          <p:cNvPicPr>
            <a:picLocks noChangeAspect="1"/>
          </p:cNvPicPr>
          <p:nvPr/>
        </p:nvPicPr>
        <p:blipFill>
          <a:blip r:embed="rId3"/>
          <a:stretch>
            <a:fillRect/>
          </a:stretch>
        </p:blipFill>
        <p:spPr>
          <a:xfrm>
            <a:off x="3261600" y="1321812"/>
            <a:ext cx="4540724" cy="3459600"/>
          </a:xfrm>
          <a:prstGeom prst="rect">
            <a:avLst/>
          </a:prstGeom>
        </p:spPr>
      </p:pic>
      <p:sp>
        <p:nvSpPr>
          <p:cNvPr id="7" name="object 8">
            <a:extLst>
              <a:ext uri="{FF2B5EF4-FFF2-40B4-BE49-F238E27FC236}">
                <a16:creationId xmlns:a16="http://schemas.microsoft.com/office/drawing/2014/main" id="{ABC4B8EA-2D40-47F7-818A-29624BE4A3F7}"/>
              </a:ext>
            </a:extLst>
          </p:cNvPr>
          <p:cNvSpPr txBox="1"/>
          <p:nvPr/>
        </p:nvSpPr>
        <p:spPr>
          <a:xfrm>
            <a:off x="8018018" y="2730789"/>
            <a:ext cx="1974214" cy="513080"/>
          </a:xfrm>
          <a:prstGeom prst="rect">
            <a:avLst/>
          </a:prstGeom>
        </p:spPr>
        <p:txBody>
          <a:bodyPr vert="horz" wrap="square" lIns="0" tIns="12065" rIns="0" bIns="0" rtlCol="0">
            <a:spAutoFit/>
          </a:bodyPr>
          <a:lstStyle/>
          <a:p>
            <a:pPr marL="12700" marR="5080">
              <a:lnSpc>
                <a:spcPct val="100000"/>
              </a:lnSpc>
              <a:spcBef>
                <a:spcPts val="95"/>
              </a:spcBef>
            </a:pPr>
            <a:r>
              <a:rPr sz="1600" spc="-20" dirty="0">
                <a:cs typeface="Carlito"/>
              </a:rPr>
              <a:t>95% confidence interval  </a:t>
            </a:r>
            <a:r>
              <a:rPr sz="1600" spc="-10" dirty="0">
                <a:cs typeface="Carlito"/>
              </a:rPr>
              <a:t>(light blue</a:t>
            </a:r>
            <a:r>
              <a:rPr sz="1600" spc="-100" dirty="0">
                <a:cs typeface="Carlito"/>
              </a:rPr>
              <a:t> </a:t>
            </a:r>
            <a:r>
              <a:rPr sz="1600" spc="-10" dirty="0">
                <a:cs typeface="Carlito"/>
              </a:rPr>
              <a:t>shading)</a:t>
            </a:r>
            <a:endParaRPr sz="1600" dirty="0">
              <a:cs typeface="Carlito"/>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96000" y="1941942"/>
            <a:ext cx="5006775" cy="2974114"/>
          </a:xfrm>
          <a:prstGeom prst="rect">
            <a:avLst/>
          </a:prstGeom>
        </p:spPr>
        <p:txBody>
          <a:bodyPr>
            <a:normAutofit/>
          </a:bodyPr>
          <a:lstStyle/>
          <a:p>
            <a:pPr>
              <a:lnSpc>
                <a:spcPct val="100000"/>
              </a:lnSpc>
              <a:spcBef>
                <a:spcPts val="1400"/>
              </a:spcBef>
            </a:pPr>
            <a:r>
              <a:rPr lang="en-US" sz="1800" dirty="0">
                <a:solidFill>
                  <a:schemeClr val="accent3">
                    <a:lumMod val="25000"/>
                  </a:schemeClr>
                </a:solidFill>
              </a:rPr>
              <a:t>Query unique launch site names from the database.</a:t>
            </a:r>
          </a:p>
          <a:p>
            <a:pPr>
              <a:lnSpc>
                <a:spcPct val="100000"/>
              </a:lnSpc>
              <a:spcBef>
                <a:spcPts val="1400"/>
              </a:spcBef>
            </a:pPr>
            <a:r>
              <a:rPr lang="en-US" sz="1800" dirty="0">
                <a:solidFill>
                  <a:schemeClr val="accent3">
                    <a:lumMod val="25000"/>
                  </a:schemeClr>
                </a:solidFill>
              </a:rPr>
              <a:t>CCAFS SLC-40 and CCAFS LC-40 likely all represent the same launch site with data entry errors.</a:t>
            </a:r>
          </a:p>
          <a:p>
            <a:pPr>
              <a:lnSpc>
                <a:spcPct val="100000"/>
              </a:lnSpc>
              <a:spcBef>
                <a:spcPts val="1400"/>
              </a:spcBef>
            </a:pPr>
            <a:r>
              <a:rPr lang="en-US" sz="1800" dirty="0">
                <a:solidFill>
                  <a:schemeClr val="accent3">
                    <a:lumMod val="25000"/>
                  </a:schemeClr>
                </a:solidFill>
              </a:rPr>
              <a:t>CCAFS LC-40 was the previous name.  Likely only 3 unique launch site values:  CCAFS SLC-40, KSC LC-39A, VAFB SLC-4E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DFA579EE-965D-1AAC-2476-82B89D0A209A}"/>
              </a:ext>
            </a:extLst>
          </p:cNvPr>
          <p:cNvPicPr>
            <a:picLocks noChangeAspect="1"/>
          </p:cNvPicPr>
          <p:nvPr/>
        </p:nvPicPr>
        <p:blipFill>
          <a:blip r:embed="rId3"/>
          <a:stretch>
            <a:fillRect/>
          </a:stretch>
        </p:blipFill>
        <p:spPr>
          <a:xfrm>
            <a:off x="770010" y="2545003"/>
            <a:ext cx="5006774" cy="176799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E9E88793-22A9-5292-4CFB-D579478BD67B}"/>
              </a:ext>
            </a:extLst>
          </p:cNvPr>
          <p:cNvPicPr>
            <a:picLocks noChangeAspect="1"/>
          </p:cNvPicPr>
          <p:nvPr/>
        </p:nvPicPr>
        <p:blipFill rotWithShape="1">
          <a:blip r:embed="rId3"/>
          <a:srcRect r="5045"/>
          <a:stretch/>
        </p:blipFill>
        <p:spPr>
          <a:xfrm>
            <a:off x="770012" y="2282139"/>
            <a:ext cx="10515600" cy="199369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25360" y="2010092"/>
            <a:ext cx="3190239" cy="2837815"/>
          </a:xfrm>
          <a:prstGeom prst="rect">
            <a:avLst/>
          </a:prstGeom>
        </p:spPr>
        <p:txBody>
          <a:bodyPr>
            <a:normAutofit/>
          </a:bodyPr>
          <a:lstStyle/>
          <a:p>
            <a:pPr>
              <a:lnSpc>
                <a:spcPct val="100000"/>
              </a:lnSpc>
              <a:spcBef>
                <a:spcPts val="1400"/>
              </a:spcBef>
            </a:pPr>
            <a:r>
              <a:rPr lang="en-US" sz="1800" dirty="0">
                <a:solidFill>
                  <a:schemeClr val="accent3">
                    <a:lumMod val="25000"/>
                  </a:schemeClr>
                </a:solidFill>
              </a:rPr>
              <a:t>This query sums the total payload mass in kg where NASA was the customer.</a:t>
            </a:r>
          </a:p>
          <a:p>
            <a:pPr>
              <a:lnSpc>
                <a:spcPct val="100000"/>
              </a:lnSpc>
              <a:spcBef>
                <a:spcPts val="1400"/>
              </a:spcBef>
            </a:pPr>
            <a:r>
              <a:rPr lang="en-US" sz="1800" dirty="0">
                <a:solidFill>
                  <a:schemeClr val="accent3">
                    <a:lumMod val="25000"/>
                  </a:schemeClr>
                </a:solidFill>
              </a:rPr>
              <a:t>CRS stands for Commercial  Resupply Services, which indicates that these payloads were sent to the International Space Station  (ISS).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77373C9A-2880-62AE-8CBB-B9FF0FF18B01}"/>
              </a:ext>
            </a:extLst>
          </p:cNvPr>
          <p:cNvPicPr>
            <a:picLocks noChangeAspect="1"/>
          </p:cNvPicPr>
          <p:nvPr/>
        </p:nvPicPr>
        <p:blipFill rotWithShape="1">
          <a:blip r:embed="rId3"/>
          <a:srcRect r="19174"/>
          <a:stretch/>
        </p:blipFill>
        <p:spPr>
          <a:xfrm>
            <a:off x="770011" y="2849830"/>
            <a:ext cx="6313509" cy="115834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72400" y="2255825"/>
            <a:ext cx="3383279" cy="2346349"/>
          </a:xfrm>
          <a:prstGeom prst="rect">
            <a:avLst/>
          </a:prstGeom>
        </p:spPr>
        <p:txBody>
          <a:bodyPr>
            <a:normAutofit/>
          </a:bodyPr>
          <a:lstStyle/>
          <a:p>
            <a:pPr>
              <a:lnSpc>
                <a:spcPct val="100000"/>
              </a:lnSpc>
              <a:spcBef>
                <a:spcPts val="1400"/>
              </a:spcBef>
            </a:pPr>
            <a:r>
              <a:rPr lang="en-US" sz="1800" dirty="0">
                <a:solidFill>
                  <a:schemeClr val="accent3">
                    <a:lumMod val="25000"/>
                  </a:schemeClr>
                </a:solidFill>
              </a:rPr>
              <a:t>This query calculates the  average payload mass or  launches which used  booster version F9 v1.1</a:t>
            </a:r>
          </a:p>
          <a:p>
            <a:pPr>
              <a:lnSpc>
                <a:spcPct val="100000"/>
              </a:lnSpc>
              <a:spcBef>
                <a:spcPts val="1400"/>
              </a:spcBef>
            </a:pPr>
            <a:r>
              <a:rPr lang="en-US" sz="1800" dirty="0">
                <a:solidFill>
                  <a:schemeClr val="accent3">
                    <a:lumMod val="25000"/>
                  </a:schemeClr>
                </a:solidFill>
              </a:rPr>
              <a:t>Average payload mass of  F9 1.1 is on the low end of  our payload mass range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79C05AB7-06D7-1862-6621-DEE69180409C}"/>
              </a:ext>
            </a:extLst>
          </p:cNvPr>
          <p:cNvPicPr>
            <a:picLocks noChangeAspect="1"/>
          </p:cNvPicPr>
          <p:nvPr/>
        </p:nvPicPr>
        <p:blipFill rotWithShape="1">
          <a:blip r:embed="rId3"/>
          <a:srcRect r="11633"/>
          <a:stretch/>
        </p:blipFill>
        <p:spPr>
          <a:xfrm>
            <a:off x="770011" y="2686026"/>
            <a:ext cx="6664422" cy="148594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919925" y="3931919"/>
            <a:ext cx="6352149" cy="1950721"/>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rPr>
              <a:t>This query returns the first successful ground pad landing date.</a:t>
            </a:r>
          </a:p>
          <a:p>
            <a:pPr>
              <a:lnSpc>
                <a:spcPct val="100000"/>
              </a:lnSpc>
              <a:spcBef>
                <a:spcPts val="1400"/>
              </a:spcBef>
            </a:pPr>
            <a:r>
              <a:rPr lang="en-US" sz="1800" dirty="0">
                <a:solidFill>
                  <a:schemeClr val="accent3">
                    <a:lumMod val="25000"/>
                  </a:schemeClr>
                </a:solidFill>
              </a:rPr>
              <a:t> The first ground pad landing wasn’t until the end of 2015.</a:t>
            </a:r>
          </a:p>
          <a:p>
            <a:pPr>
              <a:lnSpc>
                <a:spcPct val="100000"/>
              </a:lnSpc>
              <a:spcBef>
                <a:spcPts val="1400"/>
              </a:spcBef>
            </a:pPr>
            <a:r>
              <a:rPr lang="en-US" sz="1800" dirty="0">
                <a:solidFill>
                  <a:schemeClr val="accent3">
                    <a:lumMod val="25000"/>
                  </a:schemeClr>
                </a:solidFill>
              </a:rPr>
              <a:t>Successful landings, in general, appear starting in 2014.</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6CEBC18A-44A3-B328-99C2-3811891716DC}"/>
              </a:ext>
            </a:extLst>
          </p:cNvPr>
          <p:cNvPicPr>
            <a:picLocks noChangeAspect="1"/>
          </p:cNvPicPr>
          <p:nvPr/>
        </p:nvPicPr>
        <p:blipFill rotWithShape="1">
          <a:blip r:embed="rId3"/>
          <a:srcRect r="12720"/>
          <a:stretch/>
        </p:blipFill>
        <p:spPr>
          <a:xfrm>
            <a:off x="770011" y="1853030"/>
            <a:ext cx="10515600" cy="157597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23205" y="4358639"/>
            <a:ext cx="9745589" cy="1371283"/>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rPr>
              <a:t>This query returns the four booster versions with successful drone ship landings and a payload mass between  4000 and 6000 non - inclusive.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2839D3CA-6EB7-159D-7B54-23ADE19E8CEC}"/>
              </a:ext>
            </a:extLst>
          </p:cNvPr>
          <p:cNvPicPr>
            <a:picLocks noChangeAspect="1"/>
          </p:cNvPicPr>
          <p:nvPr/>
        </p:nvPicPr>
        <p:blipFill>
          <a:blip r:embed="rId3"/>
          <a:stretch>
            <a:fillRect/>
          </a:stretch>
        </p:blipFill>
        <p:spPr>
          <a:xfrm>
            <a:off x="770009" y="1515630"/>
            <a:ext cx="10631423" cy="227405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46465" y="1814925"/>
            <a:ext cx="10439146" cy="4210647"/>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00000"/>
              </a:lnSpc>
              <a:spcBef>
                <a:spcPts val="1400"/>
              </a:spcBef>
            </a:pPr>
            <a:r>
              <a:rPr lang="en-US" sz="2200" dirty="0">
                <a:solidFill>
                  <a:schemeClr val="accent3">
                    <a:lumMod val="25000"/>
                  </a:schemeClr>
                </a:solidFill>
                <a:latin typeface="Calibri" panose="020F0502020204030204" pitchFamily="34" charset="0"/>
                <a:ea typeface="Calibri" panose="020F0502020204030204" pitchFamily="34" charset="0"/>
                <a:cs typeface="Calibri" panose="020F0502020204030204" pitchFamily="34" charset="0"/>
              </a:rPr>
              <a:t>In this project, a complete set of different data science methodologies were employed to study the historical launch data of SpaceX using Falcon9 rockets. Data were collected through public SpaceX API and web scraping from the SpaceX Wikipedia page. After preprocessing the collected data, exploratory data analysis was employed using magic SQL commands and various visualization libraries in Python to understand the data better. After gathering relevant columns to be used as features for predictive model development, various classification models were developed and tested for optimal results based on their respective accuracy scores. </a:t>
            </a:r>
          </a:p>
          <a:p>
            <a:pPr algn="just">
              <a:lnSpc>
                <a:spcPct val="100000"/>
              </a:lnSpc>
              <a:spcBef>
                <a:spcPts val="1400"/>
              </a:spcBef>
            </a:pPr>
            <a:r>
              <a:rPr lang="en-US" sz="2200" dirty="0">
                <a:solidFill>
                  <a:schemeClr val="accent3">
                    <a:lumMod val="25000"/>
                  </a:schemeClr>
                </a:solidFill>
                <a:latin typeface="Calibri" panose="020F0502020204030204" pitchFamily="34" charset="0"/>
                <a:ea typeface="Calibri" panose="020F0502020204030204" pitchFamily="34" charset="0"/>
                <a:cs typeface="Calibri" panose="020F0502020204030204" pitchFamily="34" charset="0"/>
              </a:rPr>
              <a:t>Four machine learning models were produced: Logistic Regression, Support Vector  Machine, Decision Tree Classifier, and K Nearest Neighbors. All produced similar results with an accuracy rate of about 83.33%. All models over-predicted successful landings. More data is needed for better model determination and accuracy.</a:t>
            </a:r>
          </a:p>
          <a:p>
            <a:pPr algn="just">
              <a:lnSpc>
                <a:spcPct val="100000"/>
              </a:lnSpc>
              <a:spcBef>
                <a:spcPts val="1400"/>
              </a:spcBef>
            </a:pPr>
            <a:endParaRPr lang="en-US" sz="2200" dirty="0">
              <a:solidFill>
                <a:schemeClr val="accent3">
                  <a:lumMod val="2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457440" y="1707094"/>
            <a:ext cx="3828171" cy="3443810"/>
          </a:xfrm>
          <a:prstGeom prst="rect">
            <a:avLst/>
          </a:prstGeom>
        </p:spPr>
        <p:txBody>
          <a:bodyPr>
            <a:normAutofit/>
          </a:bodyPr>
          <a:lstStyle/>
          <a:p>
            <a:pPr>
              <a:lnSpc>
                <a:spcPct val="100000"/>
              </a:lnSpc>
              <a:spcBef>
                <a:spcPts val="1400"/>
              </a:spcBef>
            </a:pPr>
            <a:r>
              <a:rPr lang="en-US" sz="1800" dirty="0">
                <a:solidFill>
                  <a:schemeClr val="accent3">
                    <a:lumMod val="25000"/>
                  </a:schemeClr>
                </a:solidFill>
              </a:rPr>
              <a:t>This query returns a count of each mission outcome.</a:t>
            </a:r>
          </a:p>
          <a:p>
            <a:pPr>
              <a:lnSpc>
                <a:spcPct val="100000"/>
              </a:lnSpc>
              <a:spcBef>
                <a:spcPts val="1400"/>
              </a:spcBef>
            </a:pPr>
            <a:r>
              <a:rPr lang="en-US" sz="1800" dirty="0">
                <a:solidFill>
                  <a:schemeClr val="accent3">
                    <a:lumMod val="25000"/>
                  </a:schemeClr>
                </a:solidFill>
              </a:rPr>
              <a:t>SpaceX appears to achieve its mission outcome nearly 99% of the time.</a:t>
            </a:r>
          </a:p>
          <a:p>
            <a:pPr>
              <a:lnSpc>
                <a:spcPct val="100000"/>
              </a:lnSpc>
              <a:spcBef>
                <a:spcPts val="1400"/>
              </a:spcBef>
            </a:pPr>
            <a:r>
              <a:rPr lang="en-US" sz="1800" dirty="0">
                <a:solidFill>
                  <a:schemeClr val="accent3">
                    <a:lumMod val="25000"/>
                  </a:schemeClr>
                </a:solidFill>
              </a:rPr>
              <a:t>This means that most of the landing failures are intended.</a:t>
            </a:r>
          </a:p>
          <a:p>
            <a:pPr>
              <a:lnSpc>
                <a:spcPct val="100000"/>
              </a:lnSpc>
              <a:spcBef>
                <a:spcPts val="1400"/>
              </a:spcBef>
            </a:pPr>
            <a:r>
              <a:rPr lang="en-US" sz="1800" dirty="0">
                <a:solidFill>
                  <a:schemeClr val="accent3">
                    <a:lumMod val="25000"/>
                  </a:schemeClr>
                </a:solidFill>
              </a:rPr>
              <a:t>Interestingly, one launch has an unclear payload status; unfortunately, one failed in flight.</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8" name="Picture 7">
            <a:extLst>
              <a:ext uri="{FF2B5EF4-FFF2-40B4-BE49-F238E27FC236}">
                <a16:creationId xmlns:a16="http://schemas.microsoft.com/office/drawing/2014/main" id="{B677A50F-B970-4A2D-CF7E-488D3C714F20}"/>
              </a:ext>
            </a:extLst>
          </p:cNvPr>
          <p:cNvPicPr>
            <a:picLocks noChangeAspect="1"/>
          </p:cNvPicPr>
          <p:nvPr/>
        </p:nvPicPr>
        <p:blipFill rotWithShape="1">
          <a:blip r:embed="rId3"/>
          <a:srcRect r="53693"/>
          <a:stretch/>
        </p:blipFill>
        <p:spPr>
          <a:xfrm>
            <a:off x="770011" y="2160859"/>
            <a:ext cx="6320763" cy="253628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252069" y="2023896"/>
            <a:ext cx="3169920" cy="3592522"/>
          </a:xfrm>
          <a:prstGeom prst="rect">
            <a:avLst/>
          </a:prstGeom>
        </p:spPr>
        <p:txBody>
          <a:bodyPr>
            <a:normAutofit/>
          </a:bodyPr>
          <a:lstStyle/>
          <a:p>
            <a:pPr>
              <a:lnSpc>
                <a:spcPct val="100000"/>
              </a:lnSpc>
              <a:spcBef>
                <a:spcPts val="1400"/>
              </a:spcBef>
            </a:pPr>
            <a:r>
              <a:rPr lang="en-US" sz="1800" dirty="0">
                <a:solidFill>
                  <a:schemeClr val="accent3">
                    <a:lumMod val="25000"/>
                  </a:schemeClr>
                </a:solidFill>
              </a:rPr>
              <a:t>This query returns the booster versions that carried the highest payload mass of 15600  kg.</a:t>
            </a:r>
          </a:p>
          <a:p>
            <a:pPr>
              <a:lnSpc>
                <a:spcPct val="100000"/>
              </a:lnSpc>
              <a:spcBef>
                <a:spcPts val="1400"/>
              </a:spcBef>
            </a:pPr>
            <a:r>
              <a:rPr lang="en-US" sz="1800" dirty="0">
                <a:solidFill>
                  <a:schemeClr val="accent3">
                    <a:lumMod val="25000"/>
                  </a:schemeClr>
                </a:solidFill>
              </a:rPr>
              <a:t>These booster versions are very similar, and all are of the F9 B5 B10xx.x variety.</a:t>
            </a:r>
          </a:p>
          <a:p>
            <a:pPr>
              <a:lnSpc>
                <a:spcPct val="100000"/>
              </a:lnSpc>
              <a:spcBef>
                <a:spcPts val="1400"/>
              </a:spcBef>
            </a:pPr>
            <a:r>
              <a:rPr lang="en-US" sz="1800" dirty="0">
                <a:solidFill>
                  <a:schemeClr val="accent3">
                    <a:lumMod val="25000"/>
                  </a:schemeClr>
                </a:solidFill>
              </a:rPr>
              <a:t>This likely indicates that payload mass correlates with the booster version that is used.</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4757A77A-A97A-42DD-C0DC-1C1E40695C24}"/>
              </a:ext>
            </a:extLst>
          </p:cNvPr>
          <p:cNvPicPr>
            <a:picLocks noChangeAspect="1"/>
          </p:cNvPicPr>
          <p:nvPr/>
        </p:nvPicPr>
        <p:blipFill>
          <a:blip r:embed="rId3"/>
          <a:stretch>
            <a:fillRect/>
          </a:stretch>
        </p:blipFill>
        <p:spPr>
          <a:xfrm>
            <a:off x="770011" y="2023897"/>
            <a:ext cx="7366115" cy="359252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446309" y="3794914"/>
            <a:ext cx="9335364" cy="1355804"/>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rPr>
              <a:t>This query returns the Month, Landing  Outcome, Booster Version, Payload  Mass (kg), and Launch site of 2015  launches where stage 1 failed to land on a drone ship.</a:t>
            </a:r>
          </a:p>
          <a:p>
            <a:pPr>
              <a:lnSpc>
                <a:spcPct val="100000"/>
              </a:lnSpc>
              <a:spcBef>
                <a:spcPts val="1400"/>
              </a:spcBef>
            </a:pPr>
            <a:r>
              <a:rPr lang="en-US" sz="1800" dirty="0">
                <a:solidFill>
                  <a:schemeClr val="accent3">
                    <a:lumMod val="25000"/>
                  </a:schemeClr>
                </a:solidFill>
              </a:rPr>
              <a:t>There were two such occurrences.</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Failed Drone Ship Landing Records</a:t>
            </a:r>
          </a:p>
        </p:txBody>
      </p:sp>
      <p:pic>
        <p:nvPicPr>
          <p:cNvPr id="6" name="Picture 5">
            <a:extLst>
              <a:ext uri="{FF2B5EF4-FFF2-40B4-BE49-F238E27FC236}">
                <a16:creationId xmlns:a16="http://schemas.microsoft.com/office/drawing/2014/main" id="{066C5DB8-AEB5-7AAE-F03E-B88859B1A447}"/>
              </a:ext>
            </a:extLst>
          </p:cNvPr>
          <p:cNvPicPr>
            <a:picLocks noChangeAspect="1"/>
          </p:cNvPicPr>
          <p:nvPr/>
        </p:nvPicPr>
        <p:blipFill rotWithShape="1">
          <a:blip r:embed="rId3"/>
          <a:srcRect r="4185"/>
          <a:stretch/>
        </p:blipFill>
        <p:spPr>
          <a:xfrm>
            <a:off x="770011" y="1704815"/>
            <a:ext cx="10687961" cy="121524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803991"/>
            <a:ext cx="10515600" cy="1515359"/>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rPr>
              <a:t>This query returns a list of successful landings between 2010-06-04 and 2017-03-20  inclusively.</a:t>
            </a:r>
          </a:p>
          <a:p>
            <a:pPr>
              <a:lnSpc>
                <a:spcPct val="100000"/>
              </a:lnSpc>
              <a:spcBef>
                <a:spcPts val="1400"/>
              </a:spcBef>
            </a:pPr>
            <a:r>
              <a:rPr lang="en-US" sz="1800" dirty="0">
                <a:solidFill>
                  <a:schemeClr val="accent3">
                    <a:lumMod val="25000"/>
                  </a:schemeClr>
                </a:solidFill>
              </a:rPr>
              <a:t>There are two types of successful landing outcomes: drone ship and ground pad landings.</a:t>
            </a:r>
          </a:p>
          <a:p>
            <a:pPr>
              <a:lnSpc>
                <a:spcPct val="100000"/>
              </a:lnSpc>
              <a:spcBef>
                <a:spcPts val="1400"/>
              </a:spcBef>
            </a:pPr>
            <a:r>
              <a:rPr lang="en-US" sz="1800" dirty="0">
                <a:solidFill>
                  <a:schemeClr val="accent3">
                    <a:lumMod val="25000"/>
                  </a:schemeClr>
                </a:solidFill>
              </a:rPr>
              <a:t>There were 8 successful landings in total  during this time period</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F4D77319-08B2-FF2B-988F-8F51D2306BBE}"/>
              </a:ext>
            </a:extLst>
          </p:cNvPr>
          <p:cNvPicPr>
            <a:picLocks noChangeAspect="1"/>
          </p:cNvPicPr>
          <p:nvPr/>
        </p:nvPicPr>
        <p:blipFill>
          <a:blip r:embed="rId3"/>
          <a:stretch>
            <a:fillRect/>
          </a:stretch>
        </p:blipFill>
        <p:spPr>
          <a:xfrm>
            <a:off x="770011" y="1484804"/>
            <a:ext cx="10682044" cy="303067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757888"/>
            <a:ext cx="10651979" cy="1019507"/>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rPr>
              <a:t>The left map shows all launch sites relative US map. The right map shows the two Florida launch sites since they are very close to each other. All launch sites are near the ocean.</a:t>
            </a:r>
          </a:p>
          <a:p>
            <a:endParaRPr lang="en-US" sz="2000"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6" name="Picture 5">
            <a:extLst>
              <a:ext uri="{FF2B5EF4-FFF2-40B4-BE49-F238E27FC236}">
                <a16:creationId xmlns:a16="http://schemas.microsoft.com/office/drawing/2014/main" id="{64759FB0-6356-E1A5-33B7-1F7855FB906F}"/>
              </a:ext>
            </a:extLst>
          </p:cNvPr>
          <p:cNvPicPr>
            <a:picLocks noChangeAspect="1"/>
          </p:cNvPicPr>
          <p:nvPr/>
        </p:nvPicPr>
        <p:blipFill rotWithShape="1">
          <a:blip r:embed="rId3"/>
          <a:srcRect l="7757" t="29184" r="6902"/>
          <a:stretch/>
        </p:blipFill>
        <p:spPr>
          <a:xfrm>
            <a:off x="770010" y="1590358"/>
            <a:ext cx="6633956" cy="2631440"/>
          </a:xfrm>
          <a:prstGeom prst="rect">
            <a:avLst/>
          </a:prstGeom>
        </p:spPr>
      </p:pic>
      <p:pic>
        <p:nvPicPr>
          <p:cNvPr id="8" name="Picture 7">
            <a:extLst>
              <a:ext uri="{FF2B5EF4-FFF2-40B4-BE49-F238E27FC236}">
                <a16:creationId xmlns:a16="http://schemas.microsoft.com/office/drawing/2014/main" id="{302EEFC9-567E-6EC4-2785-692320D88F26}"/>
              </a:ext>
            </a:extLst>
          </p:cNvPr>
          <p:cNvPicPr>
            <a:picLocks noChangeAspect="1"/>
          </p:cNvPicPr>
          <p:nvPr/>
        </p:nvPicPr>
        <p:blipFill rotWithShape="1">
          <a:blip r:embed="rId4"/>
          <a:srcRect l="19305" t="5039" r="12729" b="39559"/>
          <a:stretch/>
        </p:blipFill>
        <p:spPr>
          <a:xfrm>
            <a:off x="7611263" y="2019286"/>
            <a:ext cx="3810727" cy="153734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836569"/>
            <a:ext cx="10515600" cy="833120"/>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rPr>
              <a:t>Clusters on the Folium map can be clicked on to display each successful landing (green icon) and failed landing (red icon). In this example, CCAFS LC 40 shows 7 successful landings and 19 failed landings.</a:t>
            </a:r>
          </a:p>
          <a:p>
            <a:pPr>
              <a:spcBef>
                <a:spcPts val="1400"/>
              </a:spcBef>
            </a:pPr>
            <a:endParaRPr lang="en-US" sz="2000"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Colour</a:t>
            </a:r>
            <a:r>
              <a:rPr lang="en-US" dirty="0">
                <a:solidFill>
                  <a:srgbClr val="0B49CB"/>
                </a:solidFill>
                <a:latin typeface="Abadi"/>
              </a:rPr>
              <a:t>-Coded Launch Markers</a:t>
            </a:r>
          </a:p>
        </p:txBody>
      </p:sp>
      <p:pic>
        <p:nvPicPr>
          <p:cNvPr id="4" name="Picture 3">
            <a:extLst>
              <a:ext uri="{FF2B5EF4-FFF2-40B4-BE49-F238E27FC236}">
                <a16:creationId xmlns:a16="http://schemas.microsoft.com/office/drawing/2014/main" id="{3048B747-4F51-5995-9E7A-D2B2497762D5}"/>
              </a:ext>
            </a:extLst>
          </p:cNvPr>
          <p:cNvPicPr>
            <a:picLocks noChangeAspect="1"/>
          </p:cNvPicPr>
          <p:nvPr/>
        </p:nvPicPr>
        <p:blipFill>
          <a:blip r:embed="rId3"/>
          <a:stretch>
            <a:fillRect/>
          </a:stretch>
        </p:blipFill>
        <p:spPr>
          <a:xfrm>
            <a:off x="3669047" y="1450686"/>
            <a:ext cx="3947513" cy="289040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274028" y="4548959"/>
            <a:ext cx="7808381" cy="1584790"/>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rPr>
              <a:t>Using KSC LC-39A as an example, launch sites are very close to railways for large parts and supply transportation. Launch sites are close to highways for human and supply transport. Launch sites are also close to coasts and relatively far from cities so that launch failures can land in the sea to avoid rockets falling in densely populated areas.</a:t>
            </a:r>
          </a:p>
          <a:p>
            <a:pPr>
              <a:lnSpc>
                <a:spcPct val="100000"/>
              </a:lnSpc>
              <a:spcBef>
                <a:spcPts val="1400"/>
              </a:spcBef>
            </a:pPr>
            <a:endParaRPr lang="en-US" sz="1800" dirty="0">
              <a:solidFill>
                <a:schemeClr val="accent3">
                  <a:lumMod val="25000"/>
                </a:schemeClr>
              </a:solidFill>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Key Location Proximities</a:t>
            </a:r>
          </a:p>
        </p:txBody>
      </p:sp>
      <p:pic>
        <p:nvPicPr>
          <p:cNvPr id="16" name="Picture 15">
            <a:extLst>
              <a:ext uri="{FF2B5EF4-FFF2-40B4-BE49-F238E27FC236}">
                <a16:creationId xmlns:a16="http://schemas.microsoft.com/office/drawing/2014/main" id="{72BDD67B-1E56-365E-F6D5-012CA97E17B5}"/>
              </a:ext>
            </a:extLst>
          </p:cNvPr>
          <p:cNvPicPr>
            <a:picLocks noChangeAspect="1"/>
          </p:cNvPicPr>
          <p:nvPr/>
        </p:nvPicPr>
        <p:blipFill rotWithShape="1">
          <a:blip r:embed="rId3"/>
          <a:srcRect t="12157" r="16903" b="44832"/>
          <a:stretch/>
        </p:blipFill>
        <p:spPr>
          <a:xfrm>
            <a:off x="770012" y="1403436"/>
            <a:ext cx="10687960" cy="2365519"/>
          </a:xfrm>
          <a:prstGeom prst="rect">
            <a:avLst/>
          </a:prstGeom>
        </p:spPr>
      </p:pic>
      <p:pic>
        <p:nvPicPr>
          <p:cNvPr id="18" name="Picture 17">
            <a:extLst>
              <a:ext uri="{FF2B5EF4-FFF2-40B4-BE49-F238E27FC236}">
                <a16:creationId xmlns:a16="http://schemas.microsoft.com/office/drawing/2014/main" id="{A9046A4B-F9FF-8411-AB4B-8576699CCC83}"/>
              </a:ext>
            </a:extLst>
          </p:cNvPr>
          <p:cNvPicPr>
            <a:picLocks noChangeAspect="1"/>
          </p:cNvPicPr>
          <p:nvPr/>
        </p:nvPicPr>
        <p:blipFill>
          <a:blip r:embed="rId4"/>
          <a:stretch>
            <a:fillRect/>
          </a:stretch>
        </p:blipFill>
        <p:spPr>
          <a:xfrm>
            <a:off x="770012" y="3882476"/>
            <a:ext cx="1959150" cy="2917756"/>
          </a:xfrm>
          <a:prstGeom prst="rect">
            <a:avLst/>
          </a:prstGeom>
        </p:spPr>
      </p:pic>
      <p:sp>
        <p:nvSpPr>
          <p:cNvPr id="19" name="TextBox 18">
            <a:extLst>
              <a:ext uri="{FF2B5EF4-FFF2-40B4-BE49-F238E27FC236}">
                <a16:creationId xmlns:a16="http://schemas.microsoft.com/office/drawing/2014/main" id="{F8BCF8DC-0CCB-6830-9D08-1D38F4B8AB65}"/>
              </a:ext>
            </a:extLst>
          </p:cNvPr>
          <p:cNvSpPr txBox="1"/>
          <p:nvPr/>
        </p:nvSpPr>
        <p:spPr>
          <a:xfrm>
            <a:off x="3347445" y="1939008"/>
            <a:ext cx="660950" cy="276999"/>
          </a:xfrm>
          <a:prstGeom prst="rect">
            <a:avLst/>
          </a:prstGeom>
          <a:noFill/>
        </p:spPr>
        <p:txBody>
          <a:bodyPr wrap="none" rtlCol="0">
            <a:spAutoFit/>
          </a:bodyPr>
          <a:lstStyle/>
          <a:p>
            <a:r>
              <a:rPr lang="en-IN" sz="1200" dirty="0"/>
              <a:t>Railway</a:t>
            </a:r>
          </a:p>
        </p:txBody>
      </p:sp>
      <p:sp>
        <p:nvSpPr>
          <p:cNvPr id="20" name="TextBox 19">
            <a:extLst>
              <a:ext uri="{FF2B5EF4-FFF2-40B4-BE49-F238E27FC236}">
                <a16:creationId xmlns:a16="http://schemas.microsoft.com/office/drawing/2014/main" id="{5A414CE4-C684-B4C8-C531-B2699FA842E1}"/>
              </a:ext>
            </a:extLst>
          </p:cNvPr>
          <p:cNvSpPr txBox="1"/>
          <p:nvPr/>
        </p:nvSpPr>
        <p:spPr>
          <a:xfrm>
            <a:off x="2398687" y="1800508"/>
            <a:ext cx="532390" cy="276999"/>
          </a:xfrm>
          <a:prstGeom prst="rect">
            <a:avLst/>
          </a:prstGeom>
          <a:noFill/>
        </p:spPr>
        <p:txBody>
          <a:bodyPr wrap="none" rtlCol="0">
            <a:spAutoFit/>
          </a:bodyPr>
          <a:lstStyle/>
          <a:p>
            <a:r>
              <a:rPr lang="en-IN" sz="1200" dirty="0"/>
              <a:t>Coast</a:t>
            </a:r>
          </a:p>
        </p:txBody>
      </p:sp>
      <p:sp>
        <p:nvSpPr>
          <p:cNvPr id="21" name="TextBox 20">
            <a:extLst>
              <a:ext uri="{FF2B5EF4-FFF2-40B4-BE49-F238E27FC236}">
                <a16:creationId xmlns:a16="http://schemas.microsoft.com/office/drawing/2014/main" id="{15B0F2F7-5FAD-2633-C3D2-711278FFEB8B}"/>
              </a:ext>
            </a:extLst>
          </p:cNvPr>
          <p:cNvSpPr txBox="1"/>
          <p:nvPr/>
        </p:nvSpPr>
        <p:spPr>
          <a:xfrm>
            <a:off x="1775262" y="5454564"/>
            <a:ext cx="716030" cy="276999"/>
          </a:xfrm>
          <a:prstGeom prst="rect">
            <a:avLst/>
          </a:prstGeom>
          <a:noFill/>
        </p:spPr>
        <p:txBody>
          <a:bodyPr wrap="none" rtlCol="0">
            <a:spAutoFit/>
          </a:bodyPr>
          <a:lstStyle/>
          <a:p>
            <a:r>
              <a:rPr lang="en-IN" sz="1200" dirty="0"/>
              <a:t>Highway</a:t>
            </a:r>
          </a:p>
        </p:txBody>
      </p:sp>
      <p:sp>
        <p:nvSpPr>
          <p:cNvPr id="22" name="TextBox 21">
            <a:extLst>
              <a:ext uri="{FF2B5EF4-FFF2-40B4-BE49-F238E27FC236}">
                <a16:creationId xmlns:a16="http://schemas.microsoft.com/office/drawing/2014/main" id="{E96C6513-D684-A407-6125-F6EA574ECD45}"/>
              </a:ext>
            </a:extLst>
          </p:cNvPr>
          <p:cNvSpPr txBox="1"/>
          <p:nvPr/>
        </p:nvSpPr>
        <p:spPr>
          <a:xfrm>
            <a:off x="1913079" y="4055568"/>
            <a:ext cx="421910" cy="276999"/>
          </a:xfrm>
          <a:prstGeom prst="rect">
            <a:avLst/>
          </a:prstGeom>
          <a:noFill/>
        </p:spPr>
        <p:txBody>
          <a:bodyPr wrap="none" rtlCol="0">
            <a:spAutoFit/>
          </a:bodyPr>
          <a:lstStyle/>
          <a:p>
            <a:r>
              <a:rPr lang="en-IN" sz="1200" dirty="0"/>
              <a:t>City</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09" y="4653974"/>
            <a:ext cx="10512717" cy="1341120"/>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rPr>
              <a:t>This is the distribution of successful landings across all launch sites. CCAFS LC-40 is the old name of  CCAFS SLC-40, so CCAFS and KSC have the same amount of successful landings, but a majority of the successful landings were performed before the name change. VAFB has the smallest share of successful landings. This may be due to the smaller sample and the increased difficulty of launching on the West Coast.</a:t>
            </a:r>
          </a:p>
          <a:p>
            <a:pPr>
              <a:lnSpc>
                <a:spcPct val="100000"/>
              </a:lnSpc>
              <a:spcBef>
                <a:spcPts val="1400"/>
              </a:spcBef>
            </a:pPr>
            <a:endParaRPr lang="en-US" sz="1800" dirty="0">
              <a:solidFill>
                <a:schemeClr val="accent3">
                  <a:lumMod val="25000"/>
                </a:schemeClr>
              </a:solidFill>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Across Launch Sites</a:t>
            </a:r>
          </a:p>
        </p:txBody>
      </p:sp>
      <p:pic>
        <p:nvPicPr>
          <p:cNvPr id="4" name="Picture 3">
            <a:extLst>
              <a:ext uri="{FF2B5EF4-FFF2-40B4-BE49-F238E27FC236}">
                <a16:creationId xmlns:a16="http://schemas.microsoft.com/office/drawing/2014/main" id="{A2658528-BB9D-4396-B00C-024AD1DF8672}"/>
              </a:ext>
            </a:extLst>
          </p:cNvPr>
          <p:cNvPicPr>
            <a:picLocks noChangeAspect="1"/>
          </p:cNvPicPr>
          <p:nvPr/>
        </p:nvPicPr>
        <p:blipFill>
          <a:blip r:embed="rId3"/>
          <a:stretch>
            <a:fillRect/>
          </a:stretch>
        </p:blipFill>
        <p:spPr>
          <a:xfrm>
            <a:off x="770010" y="1427917"/>
            <a:ext cx="10512718" cy="279312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2327501"/>
            <a:ext cx="10530114" cy="22029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spcBef>
                <a:spcPts val="1400"/>
              </a:spcBef>
            </a:pPr>
            <a:r>
              <a:rPr lang="en-US" sz="2200" dirty="0">
                <a:solidFill>
                  <a:schemeClr val="accent3">
                    <a:lumMod val="25000"/>
                  </a:schemeClr>
                </a:solidFill>
                <a:latin typeface="+mn-lt"/>
              </a:rPr>
              <a:t>SpaceX advertises Falcon 9 rocket launches on its website at a cost of 62 million dollars; other providers cost upward of 165 million dollars each, and much of the savings is because SpaceX can reuse the first stage. </a:t>
            </a:r>
          </a:p>
          <a:p>
            <a:pPr algn="just">
              <a:spcBef>
                <a:spcPts val="1400"/>
              </a:spcBef>
            </a:pPr>
            <a:r>
              <a:rPr lang="en-US" sz="2200" dirty="0">
                <a:solidFill>
                  <a:schemeClr val="accent3">
                    <a:lumMod val="25000"/>
                  </a:schemeClr>
                </a:solidFill>
                <a:latin typeface="+mn-lt"/>
              </a:rPr>
              <a:t>Therefore, if we can determine if the first stage will land, we can determine the cost of a launch. This information can be used if SpaceY wants to bid against SpaceX for a rocket launch.</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68783" y="4857427"/>
            <a:ext cx="10513144" cy="567949"/>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rPr>
              <a:t>KSC LC-39A has the highest success rate with 10 successful landings and 3 failed landings</a:t>
            </a:r>
            <a:endParaRPr lang="en-US" sz="2000"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Success Rate Launch Site</a:t>
            </a:r>
          </a:p>
        </p:txBody>
      </p:sp>
      <p:pic>
        <p:nvPicPr>
          <p:cNvPr id="4" name="Picture 3">
            <a:extLst>
              <a:ext uri="{FF2B5EF4-FFF2-40B4-BE49-F238E27FC236}">
                <a16:creationId xmlns:a16="http://schemas.microsoft.com/office/drawing/2014/main" id="{5C697AC7-6F0A-9A39-9160-779AB97C99A1}"/>
              </a:ext>
            </a:extLst>
          </p:cNvPr>
          <p:cNvPicPr>
            <a:picLocks noChangeAspect="1"/>
          </p:cNvPicPr>
          <p:nvPr/>
        </p:nvPicPr>
        <p:blipFill>
          <a:blip r:embed="rId3"/>
          <a:stretch>
            <a:fillRect/>
          </a:stretch>
        </p:blipFill>
        <p:spPr>
          <a:xfrm>
            <a:off x="768783" y="1432624"/>
            <a:ext cx="10514372" cy="286505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480560"/>
            <a:ext cx="10414662" cy="1696402"/>
          </a:xfrm>
          <a:prstGeom prst="rect">
            <a:avLst/>
          </a:prstGeom>
        </p:spPr>
        <p:txBody>
          <a:bodyPr lIns="91440" tIns="45720" rIns="91440" bIns="45720" anchor="t">
            <a:normAutofit/>
          </a:bodyPr>
          <a:lstStyle/>
          <a:p>
            <a:pPr>
              <a:lnSpc>
                <a:spcPct val="100000"/>
              </a:lnSpc>
              <a:spcBef>
                <a:spcPts val="1400"/>
              </a:spcBef>
            </a:pPr>
            <a:r>
              <a:rPr lang="en-US" sz="1800" dirty="0" err="1">
                <a:solidFill>
                  <a:schemeClr val="accent3">
                    <a:lumMod val="25000"/>
                  </a:schemeClr>
                </a:solidFill>
              </a:rPr>
              <a:t>Plotly</a:t>
            </a:r>
            <a:r>
              <a:rPr lang="en-US" sz="1800" dirty="0">
                <a:solidFill>
                  <a:schemeClr val="accent3">
                    <a:lumMod val="25000"/>
                  </a:schemeClr>
                </a:solidFill>
              </a:rPr>
              <a:t> dashboard has a Payload range selector. However, this is set from 0-10000 instead of the max Payload 15600. Class indicates 1 for successful landing and 0 for failure. The scatter plot also accounts for the booster version category in </a:t>
            </a:r>
            <a:r>
              <a:rPr lang="en-US" sz="1800" dirty="0" err="1">
                <a:solidFill>
                  <a:schemeClr val="accent3">
                    <a:lumMod val="25000"/>
                  </a:schemeClr>
                </a:solidFill>
              </a:rPr>
              <a:t>colour</a:t>
            </a:r>
            <a:r>
              <a:rPr lang="en-US" sz="1800" dirty="0">
                <a:solidFill>
                  <a:schemeClr val="accent3">
                    <a:lumMod val="25000"/>
                  </a:schemeClr>
                </a:solidFill>
              </a:rPr>
              <a:t> and the number of launches in point size. In this particular range of 0 to  6000, interestingly there are two failed landings with payloads of zero kg.</a:t>
            </a:r>
          </a:p>
          <a:p>
            <a:pPr>
              <a:lnSpc>
                <a:spcPct val="100000"/>
              </a:lnSpc>
              <a:spcBef>
                <a:spcPts val="1400"/>
              </a:spcBef>
            </a:pPr>
            <a:endParaRPr lang="en-US" sz="1800" dirty="0">
              <a:solidFill>
                <a:schemeClr val="accent3">
                  <a:lumMod val="25000"/>
                </a:schemeClr>
              </a:solidFill>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4" name="Picture 3">
            <a:extLst>
              <a:ext uri="{FF2B5EF4-FFF2-40B4-BE49-F238E27FC236}">
                <a16:creationId xmlns:a16="http://schemas.microsoft.com/office/drawing/2014/main" id="{FF78A750-F37F-17E9-9599-6EE55FEE5780}"/>
              </a:ext>
            </a:extLst>
          </p:cNvPr>
          <p:cNvPicPr>
            <a:picLocks noChangeAspect="1"/>
          </p:cNvPicPr>
          <p:nvPr/>
        </p:nvPicPr>
        <p:blipFill>
          <a:blip r:embed="rId3"/>
          <a:stretch>
            <a:fillRect/>
          </a:stretch>
        </p:blipFill>
        <p:spPr>
          <a:xfrm>
            <a:off x="770010" y="1624012"/>
            <a:ext cx="10515601" cy="241937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4744720"/>
            <a:ext cx="10687961" cy="1887712"/>
          </a:xfrm>
          <a:prstGeom prst="rect">
            <a:avLst/>
          </a:prstGeom>
        </p:spPr>
        <p:txBody>
          <a:bodyPr vert="horz" lIns="91440" tIns="45720" rIns="91440" bIns="45720" rtlCol="0" anchor="t">
            <a:normAutofit/>
          </a:bodyPr>
          <a:lstStyle/>
          <a:p>
            <a:pPr>
              <a:lnSpc>
                <a:spcPct val="100000"/>
              </a:lnSpc>
              <a:spcBef>
                <a:spcPts val="1400"/>
              </a:spcBef>
            </a:pPr>
            <a:r>
              <a:rPr lang="en-US" sz="1800" dirty="0">
                <a:solidFill>
                  <a:schemeClr val="accent3">
                    <a:lumMod val="25000"/>
                  </a:schemeClr>
                </a:solidFill>
              </a:rPr>
              <a:t>All models had virtually the same accuracy on the test set at 83.33% accuracy.  It should be noted that the test size is small at only a sample size of 18.</a:t>
            </a:r>
          </a:p>
          <a:p>
            <a:pPr>
              <a:lnSpc>
                <a:spcPct val="100000"/>
              </a:lnSpc>
              <a:spcBef>
                <a:spcPts val="1400"/>
              </a:spcBef>
            </a:pPr>
            <a:r>
              <a:rPr lang="en-US" sz="1800" dirty="0">
                <a:solidFill>
                  <a:schemeClr val="accent3">
                    <a:lumMod val="25000"/>
                  </a:schemeClr>
                </a:solidFill>
              </a:rPr>
              <a:t>This can cause significant variance in accuracy results, such as those in Decision Tree Classifier model in repeated runs.</a:t>
            </a:r>
          </a:p>
          <a:p>
            <a:pPr>
              <a:lnSpc>
                <a:spcPct val="100000"/>
              </a:lnSpc>
              <a:spcBef>
                <a:spcPts val="1400"/>
              </a:spcBef>
            </a:pPr>
            <a:r>
              <a:rPr lang="en-US" sz="1800" dirty="0">
                <a:solidFill>
                  <a:schemeClr val="accent3">
                    <a:lumMod val="25000"/>
                  </a:schemeClr>
                </a:solidFill>
              </a:rPr>
              <a:t>We likely need more data to determine the best model.</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ABDC6E4D-A411-4746-32AA-9B950574628D}"/>
              </a:ext>
            </a:extLst>
          </p:cNvPr>
          <p:cNvPicPr>
            <a:picLocks noChangeAspect="1"/>
          </p:cNvPicPr>
          <p:nvPr/>
        </p:nvPicPr>
        <p:blipFill>
          <a:blip r:embed="rId3"/>
          <a:srcRect/>
          <a:stretch/>
        </p:blipFill>
        <p:spPr>
          <a:xfrm>
            <a:off x="3349240" y="1474094"/>
            <a:ext cx="5493519" cy="305195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38200" y="4653972"/>
            <a:ext cx="10619772" cy="1950027"/>
          </a:xfrm>
          <a:prstGeom prst="rect">
            <a:avLst/>
          </a:prstGeom>
        </p:spPr>
        <p:txBody>
          <a:bodyPr>
            <a:noAutofit/>
          </a:bodyPr>
          <a:lstStyle/>
          <a:p>
            <a:pPr>
              <a:lnSpc>
                <a:spcPct val="100000"/>
              </a:lnSpc>
              <a:spcBef>
                <a:spcPts val="1400"/>
              </a:spcBef>
            </a:pPr>
            <a:r>
              <a:rPr lang="en-US" sz="1800" dirty="0">
                <a:solidFill>
                  <a:schemeClr val="accent3">
                    <a:lumMod val="25000"/>
                  </a:schemeClr>
                </a:solidFill>
              </a:rPr>
              <a:t>Since all models performed the same for the test set, the confusion matrix is the same across all models.  The models predicted 12 successful landings when the actual label was successful landing.</a:t>
            </a:r>
          </a:p>
          <a:p>
            <a:pPr>
              <a:lnSpc>
                <a:spcPct val="100000"/>
              </a:lnSpc>
              <a:spcBef>
                <a:spcPts val="1400"/>
              </a:spcBef>
            </a:pPr>
            <a:r>
              <a:rPr lang="en-US" sz="1800" dirty="0">
                <a:solidFill>
                  <a:schemeClr val="accent3">
                    <a:lumMod val="25000"/>
                  </a:schemeClr>
                </a:solidFill>
              </a:rPr>
              <a:t>The models predicted 3 unsuccessful landings when the actual label was unsuccessful landing.</a:t>
            </a:r>
          </a:p>
          <a:p>
            <a:pPr>
              <a:lnSpc>
                <a:spcPct val="100000"/>
              </a:lnSpc>
              <a:spcBef>
                <a:spcPts val="1400"/>
              </a:spcBef>
            </a:pPr>
            <a:r>
              <a:rPr lang="en-US" sz="1800" dirty="0">
                <a:solidFill>
                  <a:schemeClr val="accent3">
                    <a:lumMod val="25000"/>
                  </a:schemeClr>
                </a:solidFill>
              </a:rPr>
              <a:t>The models predicted 3 successful landings when the valid label was unsuccessful landings (false positives).  Our models overpredict successful landings.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F7337382-DCC1-F74D-31AE-F223B4E1A662}"/>
              </a:ext>
            </a:extLst>
          </p:cNvPr>
          <p:cNvPicPr>
            <a:picLocks noChangeAspect="1"/>
          </p:cNvPicPr>
          <p:nvPr/>
        </p:nvPicPr>
        <p:blipFill>
          <a:blip r:embed="rId3"/>
          <a:stretch>
            <a:fillRect/>
          </a:stretch>
        </p:blipFill>
        <p:spPr>
          <a:xfrm>
            <a:off x="4204969" y="1363977"/>
            <a:ext cx="3782062" cy="324686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674234"/>
            <a:ext cx="10515600" cy="4645115"/>
          </a:xfrm>
          <a:prstGeom prst="rect">
            <a:avLst/>
          </a:prstGeom>
        </p:spPr>
        <p:txBody>
          <a:bodyPr>
            <a:noAutofit/>
          </a:bodyPr>
          <a:lstStyle/>
          <a:p>
            <a:pPr>
              <a:lnSpc>
                <a:spcPct val="100000"/>
              </a:lnSpc>
              <a:spcBef>
                <a:spcPts val="1400"/>
              </a:spcBef>
            </a:pPr>
            <a:r>
              <a:rPr lang="en-US" sz="2000" dirty="0">
                <a:solidFill>
                  <a:schemeClr val="accent3">
                    <a:lumMod val="25000"/>
                  </a:schemeClr>
                </a:solidFill>
              </a:rPr>
              <a:t>Our task: to develop a machine learning model for Space Y which wants to bid against SpaceX</a:t>
            </a:r>
          </a:p>
          <a:p>
            <a:pPr>
              <a:lnSpc>
                <a:spcPct val="100000"/>
              </a:lnSpc>
              <a:spcBef>
                <a:spcPts val="1400"/>
              </a:spcBef>
            </a:pPr>
            <a:r>
              <a:rPr lang="en-US" sz="2000" dirty="0">
                <a:solidFill>
                  <a:schemeClr val="accent3">
                    <a:lumMod val="25000"/>
                  </a:schemeClr>
                </a:solidFill>
              </a:rPr>
              <a:t>The goal of the model is to predict when Stage 1 will successfully land to save ~$100 million USD</a:t>
            </a:r>
          </a:p>
          <a:p>
            <a:pPr>
              <a:lnSpc>
                <a:spcPct val="100000"/>
              </a:lnSpc>
              <a:spcBef>
                <a:spcPts val="1400"/>
              </a:spcBef>
            </a:pPr>
            <a:r>
              <a:rPr lang="en-US" sz="2000" dirty="0">
                <a:solidFill>
                  <a:schemeClr val="accent3">
                    <a:lumMod val="25000"/>
                  </a:schemeClr>
                </a:solidFill>
              </a:rPr>
              <a:t>Used data from a public SpaceX API and web scraping SpaceX Wikipedia page</a:t>
            </a:r>
          </a:p>
          <a:p>
            <a:pPr>
              <a:lnSpc>
                <a:spcPct val="100000"/>
              </a:lnSpc>
              <a:spcBef>
                <a:spcPts val="1400"/>
              </a:spcBef>
            </a:pPr>
            <a:r>
              <a:rPr lang="en-US" sz="2000" dirty="0">
                <a:solidFill>
                  <a:schemeClr val="accent3">
                    <a:lumMod val="25000"/>
                  </a:schemeClr>
                </a:solidFill>
              </a:rPr>
              <a:t>Created data labels and stored data in a DB2 SQL database</a:t>
            </a:r>
          </a:p>
          <a:p>
            <a:pPr>
              <a:lnSpc>
                <a:spcPct val="100000"/>
              </a:lnSpc>
              <a:spcBef>
                <a:spcPts val="1400"/>
              </a:spcBef>
            </a:pPr>
            <a:r>
              <a:rPr lang="en-US" sz="2000" dirty="0">
                <a:solidFill>
                  <a:schemeClr val="accent3">
                    <a:lumMod val="25000"/>
                  </a:schemeClr>
                </a:solidFill>
              </a:rPr>
              <a:t>Created a dashboard for visualization</a:t>
            </a:r>
          </a:p>
          <a:p>
            <a:pPr>
              <a:lnSpc>
                <a:spcPct val="100000"/>
              </a:lnSpc>
              <a:spcBef>
                <a:spcPts val="1400"/>
              </a:spcBef>
            </a:pPr>
            <a:r>
              <a:rPr lang="en-US" sz="2000" dirty="0">
                <a:solidFill>
                  <a:schemeClr val="accent3">
                    <a:lumMod val="25000"/>
                  </a:schemeClr>
                </a:solidFill>
              </a:rPr>
              <a:t>We created a machine-learning model with an accuracy of 83%</a:t>
            </a:r>
          </a:p>
          <a:p>
            <a:pPr>
              <a:lnSpc>
                <a:spcPct val="100000"/>
              </a:lnSpc>
              <a:spcBef>
                <a:spcPts val="1400"/>
              </a:spcBef>
            </a:pPr>
            <a:r>
              <a:rPr lang="en-US" sz="2000" dirty="0" err="1">
                <a:solidFill>
                  <a:schemeClr val="accent3">
                    <a:lumMod val="25000"/>
                  </a:schemeClr>
                </a:solidFill>
              </a:rPr>
              <a:t>Allon</a:t>
            </a:r>
            <a:r>
              <a:rPr lang="en-US" sz="2000" dirty="0">
                <a:solidFill>
                  <a:schemeClr val="accent3">
                    <a:lumMod val="25000"/>
                  </a:schemeClr>
                </a:solidFill>
              </a:rPr>
              <a:t> Mask of SpaceY can use this model to predict with relatively high accuracy whether a  launch will have a successful Stage 1 landing before launch to determine whether the launch  should be made or not</a:t>
            </a:r>
          </a:p>
          <a:p>
            <a:pPr>
              <a:lnSpc>
                <a:spcPct val="100000"/>
              </a:lnSpc>
              <a:spcBef>
                <a:spcPts val="1400"/>
              </a:spcBef>
            </a:pPr>
            <a:r>
              <a:rPr lang="en-US" sz="2000" dirty="0">
                <a:solidFill>
                  <a:schemeClr val="accent3">
                    <a:lumMod val="25000"/>
                  </a:schemeClr>
                </a:solidFill>
              </a:rPr>
              <a:t>If possible, more data should be collected to determine the best machine learning model better and improve accuracy</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704957"/>
            <a:ext cx="10515600" cy="4351338"/>
          </a:xfrm>
          <a:prstGeom prst="rect">
            <a:avLst/>
          </a:prstGeom>
        </p:spPr>
        <p:txBody>
          <a:bodyPr>
            <a:normAutofit/>
          </a:bodyPr>
          <a:lstStyle/>
          <a:p>
            <a:pPr>
              <a:lnSpc>
                <a:spcPct val="100000"/>
              </a:lnSpc>
              <a:spcBef>
                <a:spcPts val="1400"/>
              </a:spcBef>
            </a:pPr>
            <a:r>
              <a:rPr lang="en-US" sz="2200" u="sng" dirty="0">
                <a:solidFill>
                  <a:schemeClr val="accent3">
                    <a:lumMod val="25000"/>
                  </a:schemeClr>
                </a:solidFill>
              </a:rPr>
              <a:t>SpaceX database CSV file link:</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hlinkClick r:id="rId4"/>
              </a:rPr>
              <a:t>https://github.com/Harshit-Optimus0089/IBM_Data_Science_Capstone/blob/7ca0f11840aaf999e43eb1bbacd18eabc06ef633/Spacex.csv</a:t>
            </a: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u="sng" dirty="0">
                <a:solidFill>
                  <a:schemeClr val="accent3">
                    <a:lumMod val="25000"/>
                  </a:schemeClr>
                </a:solidFill>
              </a:rPr>
              <a:t>GitHub Repository link:</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5"/>
              </a:rPr>
              <a:t>https://github.com/Harshit-Optimus0089/IBM_Data_Science_Capstone</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mn-lt"/>
              </a:rPr>
              <a:t>Executive Summary</a:t>
            </a:r>
          </a:p>
          <a:p>
            <a:pPr>
              <a:lnSpc>
                <a:spcPct val="120000"/>
              </a:lnSpc>
              <a:spcBef>
                <a:spcPts val="1400"/>
              </a:spcBef>
            </a:pPr>
            <a:r>
              <a:rPr lang="en-US" sz="8800" dirty="0">
                <a:solidFill>
                  <a:schemeClr val="accent3">
                    <a:lumMod val="25000"/>
                  </a:schemeClr>
                </a:solidFill>
                <a:latin typeface="+mn-lt"/>
              </a:rPr>
              <a:t>Data collection methodology:</a:t>
            </a:r>
          </a:p>
          <a:p>
            <a:pPr lvl="1">
              <a:lnSpc>
                <a:spcPct val="120000"/>
              </a:lnSpc>
              <a:spcBef>
                <a:spcPts val="1400"/>
              </a:spcBef>
            </a:pPr>
            <a:r>
              <a:rPr lang="en-US" sz="7600" dirty="0">
                <a:solidFill>
                  <a:schemeClr val="bg2">
                    <a:lumMod val="50000"/>
                  </a:schemeClr>
                </a:solidFill>
                <a:latin typeface="+mn-lt"/>
              </a:rPr>
              <a:t>Data Collection through SpaceX public API and web scraping of the SpaceX Wikipedia page</a:t>
            </a:r>
          </a:p>
          <a:p>
            <a:pPr>
              <a:lnSpc>
                <a:spcPct val="120000"/>
              </a:lnSpc>
              <a:spcBef>
                <a:spcPts val="1400"/>
              </a:spcBef>
            </a:pPr>
            <a:r>
              <a:rPr lang="en-US" sz="8800" dirty="0">
                <a:solidFill>
                  <a:schemeClr val="accent3">
                    <a:lumMod val="25000"/>
                  </a:schemeClr>
                </a:solidFill>
                <a:latin typeface="+mn-lt"/>
              </a:rPr>
              <a:t>Perform data wrangling</a:t>
            </a:r>
          </a:p>
          <a:p>
            <a:pPr lvl="1">
              <a:lnSpc>
                <a:spcPct val="120000"/>
              </a:lnSpc>
              <a:spcBef>
                <a:spcPts val="1400"/>
              </a:spcBef>
            </a:pPr>
            <a:r>
              <a:rPr lang="en-US" sz="7600" dirty="0">
                <a:solidFill>
                  <a:schemeClr val="bg2">
                    <a:lumMod val="50000"/>
                  </a:schemeClr>
                </a:solidFill>
                <a:latin typeface="+mn-lt"/>
              </a:rPr>
              <a:t>Classifying true landings as successful and unsuccessful otherwise</a:t>
            </a:r>
          </a:p>
          <a:p>
            <a:pPr>
              <a:lnSpc>
                <a:spcPct val="120000"/>
              </a:lnSpc>
              <a:spcBef>
                <a:spcPts val="1400"/>
              </a:spcBef>
            </a:pPr>
            <a:r>
              <a:rPr lang="en-US" sz="8800" dirty="0">
                <a:solidFill>
                  <a:schemeClr val="accent3">
                    <a:lumMod val="25000"/>
                  </a:schemeClr>
                </a:solidFill>
                <a:latin typeface="+mn-lt"/>
              </a:rPr>
              <a:t>Perform exploratory data analysis (EDA) using visualization and SQL</a:t>
            </a:r>
          </a:p>
          <a:p>
            <a:pPr>
              <a:lnSpc>
                <a:spcPct val="120000"/>
              </a:lnSpc>
              <a:spcBef>
                <a:spcPts val="1400"/>
              </a:spcBef>
            </a:pPr>
            <a:r>
              <a:rPr lang="en-US" sz="8800" dirty="0">
                <a:solidFill>
                  <a:schemeClr val="accent3">
                    <a:lumMod val="25000"/>
                  </a:schemeClr>
                </a:solidFill>
                <a:latin typeface="+mn-lt"/>
              </a:rPr>
              <a:t>Perform interactive visual analytics using Folium and </a:t>
            </a:r>
            <a:r>
              <a:rPr lang="en-US" sz="8800" dirty="0" err="1">
                <a:solidFill>
                  <a:schemeClr val="accent3">
                    <a:lumMod val="25000"/>
                  </a:schemeClr>
                </a:solidFill>
                <a:latin typeface="+mn-lt"/>
              </a:rPr>
              <a:t>Plotly</a:t>
            </a:r>
            <a:r>
              <a:rPr lang="en-US" sz="8800" dirty="0">
                <a:solidFill>
                  <a:schemeClr val="accent3">
                    <a:lumMod val="25000"/>
                  </a:schemeClr>
                </a:solidFill>
                <a:latin typeface="+mn-lt"/>
              </a:rPr>
              <a:t> Dash</a:t>
            </a:r>
          </a:p>
          <a:p>
            <a:pPr>
              <a:lnSpc>
                <a:spcPct val="120000"/>
              </a:lnSpc>
              <a:spcBef>
                <a:spcPts val="1400"/>
              </a:spcBef>
            </a:pPr>
            <a:r>
              <a:rPr lang="en-US" sz="8800" dirty="0">
                <a:solidFill>
                  <a:schemeClr val="accent3">
                    <a:lumMod val="25000"/>
                  </a:schemeClr>
                </a:solidFill>
                <a:latin typeface="+mn-lt"/>
              </a:rPr>
              <a:t>Perform predictive analysis using classification models</a:t>
            </a:r>
          </a:p>
          <a:p>
            <a:pPr lvl="1">
              <a:lnSpc>
                <a:spcPct val="120000"/>
              </a:lnSpc>
              <a:spcBef>
                <a:spcPts val="1400"/>
              </a:spcBef>
            </a:pPr>
            <a:r>
              <a:rPr lang="en-US" sz="7600" dirty="0">
                <a:solidFill>
                  <a:schemeClr val="bg2">
                    <a:lumMod val="50000"/>
                  </a:schemeClr>
                </a:solidFill>
                <a:latin typeface="+mn-lt"/>
              </a:rPr>
              <a:t>Tuned models using </a:t>
            </a:r>
            <a:r>
              <a:rPr lang="en-US" sz="7600" dirty="0" err="1">
                <a:solidFill>
                  <a:schemeClr val="bg2">
                    <a:lumMod val="50000"/>
                  </a:schemeClr>
                </a:solidFill>
                <a:latin typeface="+mn-lt"/>
              </a:rPr>
              <a:t>GridSearchCV</a:t>
            </a:r>
            <a:endParaRPr lang="en-US" sz="7600" dirty="0">
              <a:solidFill>
                <a:schemeClr val="bg2">
                  <a:lumMod val="50000"/>
                </a:schemeClr>
              </a:solidFill>
              <a:latin typeface="+mn-lt"/>
            </a:endParaRPr>
          </a:p>
          <a:p>
            <a:pPr>
              <a:lnSpc>
                <a:spcPct val="120000"/>
              </a:lnSpc>
              <a:spcBef>
                <a:spcPts val="1400"/>
              </a:spcBef>
            </a:pPr>
            <a:endParaRPr lang="en-US" sz="8800" dirty="0">
              <a:solidFill>
                <a:schemeClr val="accent3">
                  <a:lumMod val="25000"/>
                </a:schemeClr>
              </a:solidFill>
              <a:latin typeface="+mn-lt"/>
            </a:endParaRPr>
          </a:p>
          <a:p>
            <a:pPr>
              <a:lnSpc>
                <a:spcPct val="100000"/>
              </a:lnSpc>
              <a:spcBef>
                <a:spcPts val="1400"/>
              </a:spcBef>
            </a:pPr>
            <a:endParaRPr lang="en-US" sz="2200" dirty="0">
              <a:solidFill>
                <a:schemeClr val="accent3">
                  <a:lumMod val="25000"/>
                </a:schemeClr>
              </a:solidFill>
              <a:latin typeface="+mn-lt"/>
            </a:endParaRPr>
          </a:p>
          <a:p>
            <a:pPr>
              <a:lnSpc>
                <a:spcPct val="100000"/>
              </a:lnSpc>
              <a:spcBef>
                <a:spcPts val="1400"/>
              </a:spcBef>
            </a:pPr>
            <a:endParaRPr lang="en-US" sz="2200" dirty="0">
              <a:solidFill>
                <a:schemeClr val="accent3">
                  <a:lumMod val="25000"/>
                </a:schemeClr>
              </a:solidFill>
              <a:latin typeface="+mn-lt"/>
            </a:endParaRPr>
          </a:p>
          <a:p>
            <a:pPr>
              <a:lnSpc>
                <a:spcPct val="100000"/>
              </a:lnSpc>
              <a:spcBef>
                <a:spcPts val="1400"/>
              </a:spcBef>
            </a:pPr>
            <a:endParaRPr lang="en-US" sz="2200" dirty="0">
              <a:solidFill>
                <a:schemeClr val="accent3">
                  <a:lumMod val="25000"/>
                </a:schemeClr>
              </a:solidFill>
              <a:latin typeface="+mn-lt"/>
            </a:endParaRPr>
          </a:p>
          <a:p>
            <a:pPr>
              <a:lnSpc>
                <a:spcPct val="100000"/>
              </a:lnSpc>
              <a:spcBef>
                <a:spcPts val="1400"/>
              </a:spcBef>
            </a:pPr>
            <a:endParaRPr lang="en-US" sz="2200" dirty="0">
              <a:solidFill>
                <a:schemeClr val="accent3">
                  <a:lumMod val="25000"/>
                </a:schemeClr>
              </a:solidFill>
              <a:latin typeface="+mn-lt"/>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355600" marR="42545" indent="-342900" algn="just">
              <a:lnSpc>
                <a:spcPts val="2210"/>
              </a:lnSpc>
              <a:spcBef>
                <a:spcPts val="335"/>
              </a:spcBef>
              <a:defRPr/>
            </a:pPr>
            <a:r>
              <a:rPr kumimoji="0" lang="en-US" sz="2000" b="0" i="0" u="none" strike="noStrike" kern="1200" cap="none" spc="-25" normalizeH="0" baseline="0" noProof="0" dirty="0">
                <a:ln>
                  <a:noFill/>
                </a:ln>
                <a:solidFill>
                  <a:srgbClr val="404040"/>
                </a:solidFill>
                <a:effectLst/>
                <a:uLnTx/>
                <a:uFillTx/>
                <a:cs typeface="Carlito"/>
              </a:rPr>
              <a:t>The data collection process involved a combination of API requests from Space X's</a:t>
            </a:r>
            <a:r>
              <a:rPr kumimoji="0" lang="en-IN" sz="2000" b="0" i="0" u="none" strike="noStrike" kern="1200" cap="none" spc="0" normalizeH="0" baseline="0" noProof="0" dirty="0">
                <a:ln>
                  <a:noFill/>
                </a:ln>
                <a:solidFill>
                  <a:srgbClr val="404040"/>
                </a:solidFill>
                <a:effectLst/>
                <a:uLnTx/>
                <a:uFillTx/>
                <a:cs typeface="Carlito"/>
              </a:rPr>
              <a:t> </a:t>
            </a:r>
            <a:r>
              <a:rPr kumimoji="0" lang="en-IN" sz="2000" b="0" i="0" u="none" strike="noStrike" kern="1200" cap="none" spc="-5" normalizeH="0" baseline="0" noProof="0" dirty="0">
                <a:ln>
                  <a:noFill/>
                </a:ln>
                <a:solidFill>
                  <a:srgbClr val="404040"/>
                </a:solidFill>
                <a:effectLst/>
                <a:uLnTx/>
                <a:uFillTx/>
                <a:cs typeface="Carlito"/>
              </a:rPr>
              <a:t>public </a:t>
            </a:r>
            <a:r>
              <a:rPr kumimoji="0" lang="en-IN" sz="2000" b="0" i="0" u="none" strike="noStrike" kern="1200" cap="none" spc="0" normalizeH="0" baseline="0" noProof="0" dirty="0">
                <a:ln>
                  <a:noFill/>
                </a:ln>
                <a:solidFill>
                  <a:srgbClr val="404040"/>
                </a:solidFill>
                <a:effectLst/>
                <a:uLnTx/>
                <a:uFillTx/>
                <a:cs typeface="Carlito"/>
              </a:rPr>
              <a:t>API and </a:t>
            </a:r>
            <a:r>
              <a:rPr kumimoji="0" lang="en-IN" sz="2000" b="0" i="0" u="none" strike="noStrike" kern="1200" cap="none" spc="-5" normalizeH="0" baseline="0" noProof="0" dirty="0">
                <a:ln>
                  <a:noFill/>
                </a:ln>
                <a:solidFill>
                  <a:srgbClr val="404040"/>
                </a:solidFill>
                <a:effectLst/>
                <a:uLnTx/>
                <a:uFillTx/>
                <a:cs typeface="Carlito"/>
              </a:rPr>
              <a:t>web scraping </a:t>
            </a:r>
            <a:r>
              <a:rPr kumimoji="0" lang="en-IN" sz="2000" b="0" i="0" u="none" strike="noStrike" kern="1200" cap="none" spc="-25" normalizeH="0" baseline="0" noProof="0" dirty="0">
                <a:ln>
                  <a:noFill/>
                </a:ln>
                <a:solidFill>
                  <a:srgbClr val="404040"/>
                </a:solidFill>
                <a:effectLst/>
                <a:uLnTx/>
                <a:uFillTx/>
                <a:cs typeface="Carlito"/>
              </a:rPr>
              <a:t>data </a:t>
            </a:r>
            <a:r>
              <a:rPr kumimoji="0" lang="en-IN" sz="2000" b="0" i="0" u="none" strike="noStrike" kern="1200" cap="none" spc="-20" normalizeH="0" baseline="0" noProof="0" dirty="0">
                <a:ln>
                  <a:noFill/>
                </a:ln>
                <a:solidFill>
                  <a:srgbClr val="404040"/>
                </a:solidFill>
                <a:effectLst/>
                <a:uLnTx/>
                <a:uFillTx/>
                <a:cs typeface="Carlito"/>
              </a:rPr>
              <a:t>from </a:t>
            </a:r>
            <a:r>
              <a:rPr kumimoji="0" lang="en-IN" sz="2000" b="0" i="0" u="none" strike="noStrike" kern="1200" cap="none" spc="0" normalizeH="0" baseline="0" noProof="0" dirty="0">
                <a:ln>
                  <a:noFill/>
                </a:ln>
                <a:solidFill>
                  <a:srgbClr val="404040"/>
                </a:solidFill>
                <a:effectLst/>
                <a:uLnTx/>
                <a:uFillTx/>
                <a:cs typeface="Carlito"/>
              </a:rPr>
              <a:t>a </a:t>
            </a:r>
            <a:r>
              <a:rPr kumimoji="0" lang="en-IN" sz="2000" b="0" i="0" u="none" strike="noStrike" kern="1200" cap="none" spc="-5" normalizeH="0" baseline="0" noProof="0" dirty="0">
                <a:ln>
                  <a:noFill/>
                </a:ln>
                <a:solidFill>
                  <a:srgbClr val="404040"/>
                </a:solidFill>
                <a:effectLst/>
                <a:uLnTx/>
                <a:uFillTx/>
                <a:cs typeface="Carlito"/>
              </a:rPr>
              <a:t>table in </a:t>
            </a:r>
            <a:r>
              <a:rPr kumimoji="0" lang="en-IN" sz="2000" b="0" i="0" u="none" strike="noStrike" kern="1200" cap="none" spc="0" normalizeH="0" baseline="0" noProof="0" dirty="0">
                <a:ln>
                  <a:noFill/>
                </a:ln>
                <a:solidFill>
                  <a:srgbClr val="404040"/>
                </a:solidFill>
                <a:effectLst/>
                <a:uLnTx/>
                <a:uFillTx/>
                <a:cs typeface="Carlito"/>
              </a:rPr>
              <a:t>Space </a:t>
            </a:r>
            <a:r>
              <a:rPr kumimoji="0" lang="en-IN" sz="2000" b="0" i="0" u="none" strike="noStrike" kern="1200" cap="none" spc="-75" normalizeH="0" baseline="0" noProof="0" dirty="0">
                <a:ln>
                  <a:noFill/>
                </a:ln>
                <a:solidFill>
                  <a:srgbClr val="404040"/>
                </a:solidFill>
                <a:effectLst/>
                <a:uLnTx/>
                <a:uFillTx/>
                <a:cs typeface="Carlito"/>
              </a:rPr>
              <a:t>X’s </a:t>
            </a:r>
            <a:r>
              <a:rPr kumimoji="0" lang="en-IN" sz="2000" b="0" i="0" u="none" strike="noStrike" kern="1200" cap="none" spc="0" normalizeH="0" baseline="0" noProof="0" dirty="0">
                <a:ln>
                  <a:noFill/>
                </a:ln>
                <a:solidFill>
                  <a:srgbClr val="404040"/>
                </a:solidFill>
                <a:effectLst/>
                <a:uLnTx/>
                <a:uFillTx/>
                <a:cs typeface="Carlito"/>
              </a:rPr>
              <a:t>Wikipedia</a:t>
            </a:r>
            <a:r>
              <a:rPr kumimoji="0" lang="en-IN" sz="2000" b="0" i="0" u="none" strike="noStrike" kern="1200" cap="none" spc="-100" normalizeH="0" baseline="0" noProof="0" dirty="0">
                <a:ln>
                  <a:noFill/>
                </a:ln>
                <a:solidFill>
                  <a:srgbClr val="404040"/>
                </a:solidFill>
                <a:effectLst/>
                <a:uLnTx/>
                <a:uFillTx/>
                <a:cs typeface="Carlito"/>
              </a:rPr>
              <a:t> </a:t>
            </a:r>
            <a:r>
              <a:rPr kumimoji="0" lang="en-IN" sz="2000" b="0" i="0" u="none" strike="noStrike" kern="1200" cap="none" spc="-45" normalizeH="0" baseline="0" noProof="0" dirty="0">
                <a:ln>
                  <a:noFill/>
                </a:ln>
                <a:solidFill>
                  <a:srgbClr val="404040"/>
                </a:solidFill>
                <a:effectLst/>
                <a:uLnTx/>
                <a:uFillTx/>
                <a:cs typeface="Carlito"/>
              </a:rPr>
              <a:t>entry.</a:t>
            </a:r>
            <a:endParaRPr kumimoji="0" lang="en-IN" sz="2000" b="0" i="0" u="none" strike="noStrike" kern="1200" cap="none" spc="0" normalizeH="0" baseline="0" noProof="0" dirty="0">
              <a:ln>
                <a:noFill/>
              </a:ln>
              <a:solidFill>
                <a:prstClr val="black"/>
              </a:solidFill>
              <a:effectLst/>
              <a:uLnTx/>
              <a:uFillTx/>
              <a:cs typeface="Carlito"/>
            </a:endParaRPr>
          </a:p>
          <a:p>
            <a:pPr marL="355600" marR="356235" indent="-342900" algn="just">
              <a:lnSpc>
                <a:spcPts val="2300"/>
              </a:lnSpc>
              <a:spcBef>
                <a:spcPts val="1115"/>
              </a:spcBef>
              <a:defRPr/>
            </a:pPr>
            <a:r>
              <a:rPr kumimoji="0" lang="en-IN" sz="2000" b="0" i="0" u="none" strike="noStrike" kern="1200" cap="none" spc="-5" normalizeH="0" baseline="0" noProof="0" dirty="0">
                <a:ln>
                  <a:noFill/>
                </a:ln>
                <a:solidFill>
                  <a:srgbClr val="404040"/>
                </a:solidFill>
                <a:effectLst/>
                <a:uLnTx/>
                <a:uFillTx/>
                <a:cs typeface="Carlito"/>
              </a:rPr>
              <a:t>The </a:t>
            </a:r>
            <a:r>
              <a:rPr kumimoji="0" lang="en-IN" sz="2000" b="0" i="0" u="none" strike="noStrike" kern="1200" cap="none" spc="-20" normalizeH="0" baseline="0" noProof="0" dirty="0">
                <a:ln>
                  <a:noFill/>
                </a:ln>
                <a:solidFill>
                  <a:srgbClr val="404040"/>
                </a:solidFill>
                <a:effectLst/>
                <a:uLnTx/>
                <a:uFillTx/>
                <a:cs typeface="Carlito"/>
              </a:rPr>
              <a:t>following </a:t>
            </a:r>
            <a:r>
              <a:rPr kumimoji="0" lang="en-IN" sz="2000" b="0" i="0" u="none" strike="noStrike" kern="1200" cap="none" spc="-5" normalizeH="0" baseline="0" noProof="0" dirty="0">
                <a:ln>
                  <a:noFill/>
                </a:ln>
                <a:solidFill>
                  <a:srgbClr val="404040"/>
                </a:solidFill>
                <a:effectLst/>
                <a:uLnTx/>
                <a:uFillTx/>
                <a:cs typeface="Carlito"/>
              </a:rPr>
              <a:t>slide will show </a:t>
            </a:r>
            <a:r>
              <a:rPr kumimoji="0" lang="en-IN" sz="2000" b="0" i="0" u="none" strike="noStrike" kern="1200" cap="none" spc="0" normalizeH="0" baseline="0" noProof="0" dirty="0">
                <a:ln>
                  <a:noFill/>
                </a:ln>
                <a:solidFill>
                  <a:srgbClr val="404040"/>
                </a:solidFill>
                <a:effectLst/>
                <a:uLnTx/>
                <a:uFillTx/>
                <a:cs typeface="Carlito"/>
              </a:rPr>
              <a:t>the </a:t>
            </a:r>
            <a:r>
              <a:rPr kumimoji="0" lang="en-IN" sz="2000" b="0" i="0" u="none" strike="noStrike" kern="1200" cap="none" spc="-5" normalizeH="0" baseline="0" noProof="0" dirty="0">
                <a:ln>
                  <a:noFill/>
                </a:ln>
                <a:solidFill>
                  <a:srgbClr val="404040"/>
                </a:solidFill>
                <a:effectLst/>
                <a:uLnTx/>
                <a:uFillTx/>
                <a:cs typeface="Carlito"/>
              </a:rPr>
              <a:t>flowchart of </a:t>
            </a:r>
            <a:r>
              <a:rPr kumimoji="0" lang="en-IN" sz="2000" b="0" i="0" u="none" strike="noStrike" kern="1200" cap="none" spc="-25" normalizeH="0" baseline="0" noProof="0" dirty="0">
                <a:ln>
                  <a:noFill/>
                </a:ln>
                <a:solidFill>
                  <a:srgbClr val="404040"/>
                </a:solidFill>
                <a:effectLst/>
                <a:uLnTx/>
                <a:uFillTx/>
                <a:cs typeface="Carlito"/>
              </a:rPr>
              <a:t>data </a:t>
            </a:r>
            <a:r>
              <a:rPr kumimoji="0" lang="en-IN" sz="2000" b="0" i="0" u="none" strike="noStrike" kern="1200" cap="none" spc="-5" normalizeH="0" baseline="0" noProof="0" dirty="0">
                <a:ln>
                  <a:noFill/>
                </a:ln>
                <a:solidFill>
                  <a:srgbClr val="404040"/>
                </a:solidFill>
                <a:effectLst/>
                <a:uLnTx/>
                <a:uFillTx/>
                <a:cs typeface="Carlito"/>
              </a:rPr>
              <a:t>collection </a:t>
            </a:r>
            <a:r>
              <a:rPr kumimoji="0" lang="en-IN" sz="2000" b="0" i="0" u="none" strike="noStrike" kern="1200" cap="none" spc="-20" normalizeH="0" baseline="0" noProof="0" dirty="0">
                <a:ln>
                  <a:noFill/>
                </a:ln>
                <a:solidFill>
                  <a:srgbClr val="404040"/>
                </a:solidFill>
                <a:effectLst/>
                <a:uLnTx/>
                <a:uFillTx/>
                <a:cs typeface="Carlito"/>
              </a:rPr>
              <a:t>from </a:t>
            </a:r>
            <a:r>
              <a:rPr kumimoji="0" lang="en-IN" sz="2000" b="0" i="0" u="none" strike="noStrike" kern="1200" cap="none" spc="0" normalizeH="0" baseline="0" noProof="0" dirty="0">
                <a:ln>
                  <a:noFill/>
                </a:ln>
                <a:solidFill>
                  <a:srgbClr val="404040"/>
                </a:solidFill>
                <a:effectLst/>
                <a:uLnTx/>
                <a:uFillTx/>
                <a:cs typeface="Carlito"/>
              </a:rPr>
              <a:t>API</a:t>
            </a:r>
            <a:r>
              <a:rPr kumimoji="0" lang="en-US" sz="2000" b="0" i="0" u="none" strike="noStrike" kern="1200" cap="none" spc="0" normalizeH="0" baseline="0" noProof="0" dirty="0">
                <a:ln>
                  <a:noFill/>
                </a:ln>
                <a:solidFill>
                  <a:srgbClr val="404040"/>
                </a:solidFill>
                <a:effectLst/>
                <a:uLnTx/>
                <a:uFillTx/>
                <a:cs typeface="Carlito"/>
              </a:rPr>
              <a:t>, and the one after will show the flowchart of data collection from web scraping</a:t>
            </a:r>
            <a:r>
              <a:rPr kumimoji="0" lang="en-IN" sz="2000" b="0" i="0" u="none" strike="noStrike" kern="1200" cap="none" spc="-10" normalizeH="0" baseline="0" noProof="0" dirty="0">
                <a:ln>
                  <a:noFill/>
                </a:ln>
                <a:solidFill>
                  <a:srgbClr val="404040"/>
                </a:solidFill>
                <a:effectLst/>
                <a:uLnTx/>
                <a:uFillTx/>
                <a:cs typeface="Carlito"/>
              </a:rPr>
              <a:t>.</a:t>
            </a:r>
            <a:endParaRPr kumimoji="0" lang="en-IN" sz="2000" b="0" i="0" u="none" strike="noStrike" kern="1200" cap="none" spc="0" normalizeH="0" baseline="0" noProof="0" dirty="0">
              <a:ln>
                <a:noFill/>
              </a:ln>
              <a:solidFill>
                <a:prstClr val="black"/>
              </a:solidFill>
              <a:effectLst/>
              <a:uLnTx/>
              <a:uFillTx/>
              <a:cs typeface="Carlito"/>
            </a:endParaRPr>
          </a:p>
          <a:p>
            <a:pPr marL="355600" indent="-342900" algn="just">
              <a:lnSpc>
                <a:spcPct val="100000"/>
              </a:lnSpc>
              <a:spcBef>
                <a:spcPts val="1145"/>
              </a:spcBef>
              <a:defRPr/>
            </a:pPr>
            <a:r>
              <a:rPr kumimoji="0" lang="en-IN" sz="2000" b="1" i="0" u="heavy" strike="noStrike" kern="1200" cap="none" spc="0" normalizeH="0" baseline="0" noProof="0" dirty="0">
                <a:ln>
                  <a:noFill/>
                </a:ln>
                <a:solidFill>
                  <a:srgbClr val="404040"/>
                </a:solidFill>
                <a:effectLst/>
                <a:uLnTx/>
                <a:uFill>
                  <a:solidFill>
                    <a:srgbClr val="404040"/>
                  </a:solidFill>
                </a:uFill>
                <a:cs typeface="Carlito"/>
              </a:rPr>
              <a:t>SpaceX API </a:t>
            </a:r>
            <a:r>
              <a:rPr kumimoji="0" lang="en-IN" sz="2000" b="1" i="0" u="heavy" strike="noStrike" kern="1200" cap="none" spc="-25" normalizeH="0" baseline="0" noProof="0" dirty="0">
                <a:ln>
                  <a:noFill/>
                </a:ln>
                <a:solidFill>
                  <a:srgbClr val="404040"/>
                </a:solidFill>
                <a:effectLst/>
                <a:uLnTx/>
                <a:uFill>
                  <a:solidFill>
                    <a:srgbClr val="404040"/>
                  </a:solidFill>
                </a:uFill>
                <a:cs typeface="Carlito"/>
              </a:rPr>
              <a:t>Data</a:t>
            </a:r>
            <a:r>
              <a:rPr kumimoji="0" lang="en-IN" sz="2000" b="1" i="0" u="heavy" strike="noStrike" kern="1200" cap="none" spc="-95" normalizeH="0" baseline="0" noProof="0" dirty="0">
                <a:ln>
                  <a:noFill/>
                </a:ln>
                <a:solidFill>
                  <a:srgbClr val="404040"/>
                </a:solidFill>
                <a:effectLst/>
                <a:uLnTx/>
                <a:uFill>
                  <a:solidFill>
                    <a:srgbClr val="404040"/>
                  </a:solidFill>
                </a:uFill>
                <a:cs typeface="Carlito"/>
              </a:rPr>
              <a:t> </a:t>
            </a:r>
            <a:r>
              <a:rPr kumimoji="0" lang="en-IN" sz="2000" b="1" i="0" u="heavy" strike="noStrike" kern="1200" cap="none" spc="-5" normalizeH="0" baseline="0" noProof="0" dirty="0">
                <a:ln>
                  <a:noFill/>
                </a:ln>
                <a:solidFill>
                  <a:srgbClr val="404040"/>
                </a:solidFill>
                <a:effectLst/>
                <a:uLnTx/>
                <a:uFill>
                  <a:solidFill>
                    <a:srgbClr val="404040"/>
                  </a:solidFill>
                </a:uFill>
                <a:cs typeface="Carlito"/>
              </a:rPr>
              <a:t>Columns:</a:t>
            </a:r>
            <a:endParaRPr kumimoji="0" lang="en-IN" sz="2000" b="1" i="0" u="none" strike="noStrike" kern="1200" cap="none" spc="0" normalizeH="0" baseline="0" noProof="0" dirty="0">
              <a:ln>
                <a:noFill/>
              </a:ln>
              <a:solidFill>
                <a:prstClr val="black"/>
              </a:solidFill>
              <a:effectLst/>
              <a:uLnTx/>
              <a:uFillTx/>
              <a:cs typeface="Carlito"/>
            </a:endParaRPr>
          </a:p>
          <a:p>
            <a:pPr marL="469900" lvl="1" indent="0" algn="just">
              <a:lnSpc>
                <a:spcPts val="2300"/>
              </a:lnSpc>
              <a:spcBef>
                <a:spcPts val="1200"/>
              </a:spcBef>
              <a:buNone/>
              <a:defRPr/>
            </a:pPr>
            <a:r>
              <a:rPr kumimoji="0" lang="en-IN" sz="1600" b="0" i="0" u="none" strike="noStrike" kern="1200" cap="none" spc="-30" normalizeH="0" baseline="0" noProof="0" dirty="0" err="1">
                <a:ln>
                  <a:noFill/>
                </a:ln>
                <a:solidFill>
                  <a:srgbClr val="404040"/>
                </a:solidFill>
                <a:effectLst/>
                <a:uLnTx/>
                <a:uFillTx/>
                <a:cs typeface="Carlito"/>
              </a:rPr>
              <a:t>FlightNumber</a:t>
            </a:r>
            <a:r>
              <a:rPr kumimoji="0" lang="en-IN" sz="1600" b="0" i="0" u="none" strike="noStrike" kern="1200" cap="none" spc="-30" normalizeH="0" baseline="0" noProof="0" dirty="0">
                <a:ln>
                  <a:noFill/>
                </a:ln>
                <a:solidFill>
                  <a:srgbClr val="404040"/>
                </a:solidFill>
                <a:effectLst/>
                <a:uLnTx/>
                <a:uFillTx/>
                <a:cs typeface="Carlito"/>
              </a:rPr>
              <a:t>, </a:t>
            </a:r>
            <a:r>
              <a:rPr kumimoji="0" lang="en-IN" sz="1600" b="0" i="0" u="none" strike="noStrike" kern="1200" cap="none" spc="-20" normalizeH="0" baseline="0" noProof="0" dirty="0">
                <a:ln>
                  <a:noFill/>
                </a:ln>
                <a:solidFill>
                  <a:srgbClr val="404040"/>
                </a:solidFill>
                <a:effectLst/>
                <a:uLnTx/>
                <a:uFillTx/>
                <a:cs typeface="Carlito"/>
              </a:rPr>
              <a:t>Date, </a:t>
            </a:r>
            <a:r>
              <a:rPr kumimoji="0" lang="en-IN" sz="1600" b="0" i="0" u="none" strike="noStrike" kern="1200" cap="none" spc="-25" normalizeH="0" baseline="0" noProof="0" dirty="0" err="1">
                <a:ln>
                  <a:noFill/>
                </a:ln>
                <a:solidFill>
                  <a:srgbClr val="404040"/>
                </a:solidFill>
                <a:effectLst/>
                <a:uLnTx/>
                <a:uFillTx/>
                <a:cs typeface="Carlito"/>
              </a:rPr>
              <a:t>BoosterVersion</a:t>
            </a:r>
            <a:r>
              <a:rPr kumimoji="0" lang="en-IN" sz="1600" b="0" i="0" u="none" strike="noStrike" kern="1200" cap="none" spc="-25" normalizeH="0" baseline="0" noProof="0" dirty="0">
                <a:ln>
                  <a:noFill/>
                </a:ln>
                <a:solidFill>
                  <a:srgbClr val="404040"/>
                </a:solidFill>
                <a:effectLst/>
                <a:uLnTx/>
                <a:uFillTx/>
                <a:cs typeface="Carlito"/>
              </a:rPr>
              <a:t>, </a:t>
            </a:r>
            <a:r>
              <a:rPr kumimoji="0" lang="en-IN" sz="1600" b="0" i="0" u="none" strike="noStrike" kern="1200" cap="none" spc="-20" normalizeH="0" baseline="0" noProof="0" dirty="0" err="1">
                <a:ln>
                  <a:noFill/>
                </a:ln>
                <a:solidFill>
                  <a:srgbClr val="404040"/>
                </a:solidFill>
                <a:effectLst/>
                <a:uLnTx/>
                <a:uFillTx/>
                <a:cs typeface="Carlito"/>
              </a:rPr>
              <a:t>PayloadMass</a:t>
            </a:r>
            <a:r>
              <a:rPr kumimoji="0" lang="en-IN" sz="1600" b="0" i="0" u="none" strike="noStrike" kern="1200" cap="none" spc="-20" normalizeH="0" baseline="0" noProof="0" dirty="0">
                <a:ln>
                  <a:noFill/>
                </a:ln>
                <a:solidFill>
                  <a:srgbClr val="404040"/>
                </a:solidFill>
                <a:effectLst/>
                <a:uLnTx/>
                <a:uFillTx/>
                <a:cs typeface="Carlito"/>
              </a:rPr>
              <a:t>, </a:t>
            </a:r>
            <a:r>
              <a:rPr kumimoji="0" lang="en-IN" sz="1600" b="0" i="0" u="none" strike="noStrike" kern="1200" cap="none" spc="-5" normalizeH="0" baseline="0" noProof="0" dirty="0">
                <a:ln>
                  <a:noFill/>
                </a:ln>
                <a:solidFill>
                  <a:srgbClr val="404040"/>
                </a:solidFill>
                <a:effectLst/>
                <a:uLnTx/>
                <a:uFillTx/>
                <a:cs typeface="Carlito"/>
              </a:rPr>
              <a:t>Orbit, </a:t>
            </a:r>
            <a:r>
              <a:rPr kumimoji="0" lang="en-IN" sz="1600" b="0" i="0" u="none" strike="noStrike" kern="1200" cap="none" spc="-5" normalizeH="0" baseline="0" noProof="0" dirty="0" err="1">
                <a:ln>
                  <a:noFill/>
                </a:ln>
                <a:solidFill>
                  <a:srgbClr val="404040"/>
                </a:solidFill>
                <a:effectLst/>
                <a:uLnTx/>
                <a:uFillTx/>
                <a:cs typeface="Carlito"/>
              </a:rPr>
              <a:t>LaunchSite</a:t>
            </a:r>
            <a:r>
              <a:rPr kumimoji="0" lang="en-IN" sz="1600" b="0" i="0" u="none" strike="noStrike" kern="1200" cap="none" spc="-5" normalizeH="0" baseline="0" noProof="0" dirty="0">
                <a:ln>
                  <a:noFill/>
                </a:ln>
                <a:solidFill>
                  <a:srgbClr val="404040"/>
                </a:solidFill>
                <a:effectLst/>
                <a:uLnTx/>
                <a:uFillTx/>
                <a:cs typeface="Carlito"/>
              </a:rPr>
              <a:t>, </a:t>
            </a:r>
            <a:r>
              <a:rPr kumimoji="0" lang="en-IN" sz="1600" b="0" i="0" u="none" strike="noStrike" kern="1200" cap="none" spc="-15" normalizeH="0" baseline="0" noProof="0" dirty="0">
                <a:ln>
                  <a:noFill/>
                </a:ln>
                <a:solidFill>
                  <a:srgbClr val="404040"/>
                </a:solidFill>
                <a:effectLst/>
                <a:uLnTx/>
                <a:uFillTx/>
                <a:cs typeface="Carlito"/>
              </a:rPr>
              <a:t>Outcome, </a:t>
            </a:r>
            <a:r>
              <a:rPr kumimoji="0" lang="en-IN" sz="1600" b="0" i="0" u="none" strike="noStrike" kern="1200" cap="none" spc="-5" normalizeH="0" baseline="0" noProof="0" dirty="0">
                <a:ln>
                  <a:noFill/>
                </a:ln>
                <a:solidFill>
                  <a:srgbClr val="404040"/>
                </a:solidFill>
                <a:effectLst/>
                <a:uLnTx/>
                <a:uFillTx/>
                <a:cs typeface="Carlito"/>
              </a:rPr>
              <a:t>Flights,</a:t>
            </a:r>
            <a:r>
              <a:rPr kumimoji="0" lang="en-IN" sz="1600" b="0" i="0" u="none" strike="noStrike" kern="1200" cap="none" spc="55" normalizeH="0" baseline="0" noProof="0" dirty="0">
                <a:ln>
                  <a:noFill/>
                </a:ln>
                <a:solidFill>
                  <a:srgbClr val="404040"/>
                </a:solidFill>
                <a:effectLst/>
                <a:uLnTx/>
                <a:uFillTx/>
                <a:cs typeface="Carlito"/>
              </a:rPr>
              <a:t> </a:t>
            </a:r>
            <a:r>
              <a:rPr kumimoji="0" lang="en-IN" sz="1600" b="0" i="0" u="none" strike="noStrike" kern="1200" cap="none" spc="0" normalizeH="0" baseline="0" noProof="0" dirty="0" err="1">
                <a:ln>
                  <a:noFill/>
                </a:ln>
                <a:solidFill>
                  <a:srgbClr val="404040"/>
                </a:solidFill>
                <a:effectLst/>
                <a:uLnTx/>
                <a:uFillTx/>
                <a:cs typeface="Carlito"/>
              </a:rPr>
              <a:t>GridFins</a:t>
            </a:r>
            <a:r>
              <a:rPr kumimoji="0" lang="en-IN" sz="1600" b="0" i="0" u="none" strike="noStrike" kern="1200" cap="none" spc="0" normalizeH="0" baseline="0" noProof="0" dirty="0">
                <a:ln>
                  <a:noFill/>
                </a:ln>
                <a:solidFill>
                  <a:srgbClr val="404040"/>
                </a:solidFill>
                <a:effectLst/>
                <a:uLnTx/>
                <a:uFillTx/>
                <a:cs typeface="Carlito"/>
              </a:rPr>
              <a:t>,</a:t>
            </a:r>
            <a:r>
              <a:rPr lang="en-IN" sz="1600" dirty="0">
                <a:solidFill>
                  <a:prstClr val="black"/>
                </a:solidFill>
                <a:cs typeface="Carlito"/>
              </a:rPr>
              <a:t> </a:t>
            </a:r>
            <a:r>
              <a:rPr kumimoji="0" lang="en-IN" sz="1600" b="0" i="0" u="none" strike="noStrike" kern="1200" cap="none" spc="-5" normalizeH="0" baseline="0" noProof="0" dirty="0">
                <a:ln>
                  <a:noFill/>
                </a:ln>
                <a:solidFill>
                  <a:srgbClr val="404040"/>
                </a:solidFill>
                <a:effectLst/>
                <a:uLnTx/>
                <a:uFillTx/>
                <a:cs typeface="Carlito"/>
              </a:rPr>
              <a:t>Reused, Legs, </a:t>
            </a:r>
            <a:r>
              <a:rPr kumimoji="0" lang="en-IN" sz="1600" b="0" i="0" u="none" strike="noStrike" kern="1200" cap="none" spc="-10" normalizeH="0" baseline="0" noProof="0" dirty="0" err="1">
                <a:ln>
                  <a:noFill/>
                </a:ln>
                <a:solidFill>
                  <a:srgbClr val="404040"/>
                </a:solidFill>
                <a:effectLst/>
                <a:uLnTx/>
                <a:uFillTx/>
                <a:cs typeface="Carlito"/>
              </a:rPr>
              <a:t>LandingPad</a:t>
            </a:r>
            <a:r>
              <a:rPr kumimoji="0" lang="en-IN" sz="1600" b="0" i="0" u="none" strike="noStrike" kern="1200" cap="none" spc="-10" normalizeH="0" baseline="0" noProof="0" dirty="0">
                <a:ln>
                  <a:noFill/>
                </a:ln>
                <a:solidFill>
                  <a:srgbClr val="404040"/>
                </a:solidFill>
                <a:effectLst/>
                <a:uLnTx/>
                <a:uFillTx/>
                <a:cs typeface="Carlito"/>
              </a:rPr>
              <a:t>, </a:t>
            </a:r>
            <a:r>
              <a:rPr kumimoji="0" lang="en-IN" sz="1600" b="0" i="0" u="none" strike="noStrike" kern="1200" cap="none" spc="0" normalizeH="0" baseline="0" noProof="0" dirty="0">
                <a:ln>
                  <a:noFill/>
                </a:ln>
                <a:solidFill>
                  <a:srgbClr val="404040"/>
                </a:solidFill>
                <a:effectLst/>
                <a:uLnTx/>
                <a:uFillTx/>
                <a:cs typeface="Carlito"/>
              </a:rPr>
              <a:t>Block, </a:t>
            </a:r>
            <a:r>
              <a:rPr kumimoji="0" lang="en-IN" sz="1600" b="0" i="0" u="none" strike="noStrike" kern="1200" cap="none" spc="-10" normalizeH="0" baseline="0" noProof="0" dirty="0" err="1">
                <a:ln>
                  <a:noFill/>
                </a:ln>
                <a:solidFill>
                  <a:srgbClr val="404040"/>
                </a:solidFill>
                <a:effectLst/>
                <a:uLnTx/>
                <a:uFillTx/>
                <a:cs typeface="Carlito"/>
              </a:rPr>
              <a:t>ReusedCount</a:t>
            </a:r>
            <a:r>
              <a:rPr kumimoji="0" lang="en-IN" sz="1600" b="0" i="0" u="none" strike="noStrike" kern="1200" cap="none" spc="-10" normalizeH="0" baseline="0" noProof="0" dirty="0">
                <a:ln>
                  <a:noFill/>
                </a:ln>
                <a:solidFill>
                  <a:srgbClr val="404040"/>
                </a:solidFill>
                <a:effectLst/>
                <a:uLnTx/>
                <a:uFillTx/>
                <a:cs typeface="Carlito"/>
              </a:rPr>
              <a:t>, </a:t>
            </a:r>
            <a:r>
              <a:rPr kumimoji="0" lang="en-IN" sz="1600" b="0" i="0" u="none" strike="noStrike" kern="1200" cap="none" spc="-5" normalizeH="0" baseline="0" noProof="0" dirty="0">
                <a:ln>
                  <a:noFill/>
                </a:ln>
                <a:solidFill>
                  <a:srgbClr val="404040"/>
                </a:solidFill>
                <a:effectLst/>
                <a:uLnTx/>
                <a:uFillTx/>
                <a:cs typeface="Carlito"/>
              </a:rPr>
              <a:t>Serial, Longitude,</a:t>
            </a:r>
            <a:r>
              <a:rPr kumimoji="0" lang="en-IN" sz="1600" b="0" i="0" u="none" strike="noStrike" kern="1200" cap="none" spc="-229" normalizeH="0" baseline="0" noProof="0" dirty="0">
                <a:ln>
                  <a:noFill/>
                </a:ln>
                <a:solidFill>
                  <a:srgbClr val="404040"/>
                </a:solidFill>
                <a:effectLst/>
                <a:uLnTx/>
                <a:uFillTx/>
                <a:cs typeface="Carlito"/>
              </a:rPr>
              <a:t> </a:t>
            </a:r>
            <a:r>
              <a:rPr kumimoji="0" lang="en-IN" sz="1600" b="0" i="0" u="none" strike="noStrike" kern="1200" cap="none" spc="-5" normalizeH="0" baseline="0" noProof="0" dirty="0">
                <a:ln>
                  <a:noFill/>
                </a:ln>
                <a:solidFill>
                  <a:srgbClr val="404040"/>
                </a:solidFill>
                <a:effectLst/>
                <a:uLnTx/>
                <a:uFillTx/>
                <a:cs typeface="Carlito"/>
              </a:rPr>
              <a:t>Latitude</a:t>
            </a:r>
            <a:endParaRPr kumimoji="0" lang="en-IN" sz="1600" b="0" i="0" u="none" strike="noStrike" kern="1200" cap="none" spc="0" normalizeH="0" baseline="0" noProof="0" dirty="0">
              <a:ln>
                <a:noFill/>
              </a:ln>
              <a:solidFill>
                <a:prstClr val="black"/>
              </a:solidFill>
              <a:effectLst/>
              <a:uLnTx/>
              <a:uFillTx/>
              <a:cs typeface="Carlito"/>
            </a:endParaRPr>
          </a:p>
          <a:p>
            <a:pPr marL="355600" indent="-342900" algn="just">
              <a:lnSpc>
                <a:spcPct val="100000"/>
              </a:lnSpc>
              <a:spcBef>
                <a:spcPts val="1105"/>
              </a:spcBef>
              <a:defRPr/>
            </a:pPr>
            <a:r>
              <a:rPr kumimoji="0" lang="en-IN" sz="2000" b="1" i="0" u="heavy" strike="noStrike" kern="1200" cap="none" spc="0" normalizeH="0" baseline="0" noProof="0" dirty="0">
                <a:ln>
                  <a:noFill/>
                </a:ln>
                <a:solidFill>
                  <a:srgbClr val="404040"/>
                </a:solidFill>
                <a:effectLst/>
                <a:uLnTx/>
                <a:uFill>
                  <a:solidFill>
                    <a:srgbClr val="404040"/>
                  </a:solidFill>
                </a:uFill>
                <a:cs typeface="Carlito"/>
              </a:rPr>
              <a:t>Wikipedia </a:t>
            </a:r>
            <a:r>
              <a:rPr kumimoji="0" lang="en-IN" sz="2000" b="1" i="0" u="heavy" strike="noStrike" kern="1200" cap="none" spc="-25" normalizeH="0" baseline="0" noProof="0" dirty="0" err="1">
                <a:ln>
                  <a:noFill/>
                </a:ln>
                <a:solidFill>
                  <a:srgbClr val="404040"/>
                </a:solidFill>
                <a:effectLst/>
                <a:uLnTx/>
                <a:uFill>
                  <a:solidFill>
                    <a:srgbClr val="404040"/>
                  </a:solidFill>
                </a:uFill>
                <a:cs typeface="Carlito"/>
              </a:rPr>
              <a:t>Webscrape</a:t>
            </a:r>
            <a:r>
              <a:rPr kumimoji="0" lang="en-IN" sz="2000" b="1" i="0" u="heavy" strike="noStrike" kern="1200" cap="none" spc="-25" normalizeH="0" baseline="0" noProof="0" dirty="0">
                <a:ln>
                  <a:noFill/>
                </a:ln>
                <a:solidFill>
                  <a:srgbClr val="404040"/>
                </a:solidFill>
                <a:effectLst/>
                <a:uLnTx/>
                <a:uFill>
                  <a:solidFill>
                    <a:srgbClr val="404040"/>
                  </a:solidFill>
                </a:uFill>
                <a:cs typeface="Carlito"/>
              </a:rPr>
              <a:t> Data</a:t>
            </a:r>
            <a:r>
              <a:rPr kumimoji="0" lang="en-IN" sz="2000" b="1" i="0" u="heavy" strike="noStrike" kern="1200" cap="none" spc="-125" normalizeH="0" baseline="0" noProof="0" dirty="0">
                <a:ln>
                  <a:noFill/>
                </a:ln>
                <a:solidFill>
                  <a:srgbClr val="404040"/>
                </a:solidFill>
                <a:effectLst/>
                <a:uLnTx/>
                <a:uFill>
                  <a:solidFill>
                    <a:srgbClr val="404040"/>
                  </a:solidFill>
                </a:uFill>
                <a:cs typeface="Carlito"/>
              </a:rPr>
              <a:t> </a:t>
            </a:r>
            <a:r>
              <a:rPr kumimoji="0" lang="en-IN" sz="2000" b="1" i="0" u="heavy" strike="noStrike" kern="1200" cap="none" spc="-5" normalizeH="0" baseline="0" noProof="0" dirty="0">
                <a:ln>
                  <a:noFill/>
                </a:ln>
                <a:solidFill>
                  <a:srgbClr val="404040"/>
                </a:solidFill>
                <a:effectLst/>
                <a:uLnTx/>
                <a:uFill>
                  <a:solidFill>
                    <a:srgbClr val="404040"/>
                  </a:solidFill>
                </a:uFill>
                <a:cs typeface="Carlito"/>
              </a:rPr>
              <a:t>Columns:</a:t>
            </a:r>
            <a:endParaRPr kumimoji="0" lang="en-IN" sz="2000" b="1" i="0" u="none" strike="noStrike" kern="1200" cap="none" spc="0" normalizeH="0" baseline="0" noProof="0" dirty="0">
              <a:ln>
                <a:noFill/>
              </a:ln>
              <a:solidFill>
                <a:prstClr val="black"/>
              </a:solidFill>
              <a:effectLst/>
              <a:uLnTx/>
              <a:uFillTx/>
              <a:cs typeface="Carlito"/>
            </a:endParaRPr>
          </a:p>
          <a:p>
            <a:pPr marL="469900" marR="837565" lvl="1" indent="0" algn="just">
              <a:lnSpc>
                <a:spcPts val="2200"/>
              </a:lnSpc>
              <a:spcBef>
                <a:spcPts val="1440"/>
              </a:spcBef>
              <a:buNone/>
              <a:defRPr/>
            </a:pPr>
            <a:r>
              <a:rPr kumimoji="0" lang="en-IN" sz="1600" b="0" i="0" u="none" strike="noStrike" kern="1200" cap="none" spc="-15" normalizeH="0" baseline="0" noProof="0" dirty="0">
                <a:ln>
                  <a:noFill/>
                </a:ln>
                <a:solidFill>
                  <a:srgbClr val="404040"/>
                </a:solidFill>
                <a:effectLst/>
                <a:uLnTx/>
                <a:uFillTx/>
                <a:cs typeface="Carlito"/>
              </a:rPr>
              <a:t>Flight </a:t>
            </a:r>
            <a:r>
              <a:rPr kumimoji="0" lang="en-IN" sz="1600" b="0" i="0" u="none" strike="noStrike" kern="1200" cap="none" spc="0" normalizeH="0" baseline="0" noProof="0" dirty="0">
                <a:ln>
                  <a:noFill/>
                </a:ln>
                <a:solidFill>
                  <a:srgbClr val="404040"/>
                </a:solidFill>
                <a:effectLst/>
                <a:uLnTx/>
                <a:uFillTx/>
                <a:cs typeface="Carlito"/>
              </a:rPr>
              <a:t>No., </a:t>
            </a:r>
            <a:r>
              <a:rPr kumimoji="0" lang="en-IN" sz="1600" b="0" i="0" u="none" strike="noStrike" kern="1200" cap="none" spc="-5" normalizeH="0" baseline="0" noProof="0" dirty="0">
                <a:ln>
                  <a:noFill/>
                </a:ln>
                <a:solidFill>
                  <a:srgbClr val="404040"/>
                </a:solidFill>
                <a:effectLst/>
                <a:uLnTx/>
                <a:uFillTx/>
                <a:cs typeface="Carlito"/>
              </a:rPr>
              <a:t>Launch </a:t>
            </a:r>
            <a:r>
              <a:rPr kumimoji="0" lang="en-IN" sz="1600" b="0" i="0" u="none" strike="noStrike" kern="1200" cap="none" spc="-20" normalizeH="0" baseline="0" noProof="0" dirty="0">
                <a:ln>
                  <a:noFill/>
                </a:ln>
                <a:solidFill>
                  <a:srgbClr val="404040"/>
                </a:solidFill>
                <a:effectLst/>
                <a:uLnTx/>
                <a:uFillTx/>
                <a:cs typeface="Carlito"/>
              </a:rPr>
              <a:t>site, </a:t>
            </a:r>
            <a:r>
              <a:rPr kumimoji="0" lang="en-IN" sz="1600" b="0" i="0" u="none" strike="noStrike" kern="1200" cap="none" spc="-25" normalizeH="0" baseline="0" noProof="0" dirty="0">
                <a:ln>
                  <a:noFill/>
                </a:ln>
                <a:solidFill>
                  <a:srgbClr val="404040"/>
                </a:solidFill>
                <a:effectLst/>
                <a:uLnTx/>
                <a:uFillTx/>
                <a:cs typeface="Carlito"/>
              </a:rPr>
              <a:t>Payload, </a:t>
            </a:r>
            <a:r>
              <a:rPr kumimoji="0" lang="en-IN" sz="1600" b="0" i="0" u="none" strike="noStrike" kern="1200" cap="none" spc="-20" normalizeH="0" baseline="0" noProof="0" dirty="0" err="1">
                <a:ln>
                  <a:noFill/>
                </a:ln>
                <a:solidFill>
                  <a:srgbClr val="404040"/>
                </a:solidFill>
                <a:effectLst/>
                <a:uLnTx/>
                <a:uFillTx/>
                <a:cs typeface="Carlito"/>
              </a:rPr>
              <a:t>PayloadMass</a:t>
            </a:r>
            <a:r>
              <a:rPr kumimoji="0" lang="en-IN" sz="1600" b="0" i="0" u="none" strike="noStrike" kern="1200" cap="none" spc="-20" normalizeH="0" baseline="0" noProof="0" dirty="0">
                <a:ln>
                  <a:noFill/>
                </a:ln>
                <a:solidFill>
                  <a:srgbClr val="404040"/>
                </a:solidFill>
                <a:effectLst/>
                <a:uLnTx/>
                <a:uFillTx/>
                <a:cs typeface="Carlito"/>
              </a:rPr>
              <a:t>, </a:t>
            </a:r>
            <a:r>
              <a:rPr kumimoji="0" lang="en-IN" sz="1600" b="0" i="0" u="none" strike="noStrike" kern="1200" cap="none" spc="-5" normalizeH="0" baseline="0" noProof="0" dirty="0">
                <a:ln>
                  <a:noFill/>
                </a:ln>
                <a:solidFill>
                  <a:srgbClr val="404040"/>
                </a:solidFill>
                <a:effectLst/>
                <a:uLnTx/>
                <a:uFillTx/>
                <a:cs typeface="Carlito"/>
              </a:rPr>
              <a:t>Orbit, </a:t>
            </a:r>
            <a:r>
              <a:rPr kumimoji="0" lang="en-IN" sz="1600" b="0" i="0" u="none" strike="noStrike" kern="1200" cap="none" spc="-60" normalizeH="0" baseline="0" noProof="0" dirty="0">
                <a:ln>
                  <a:noFill/>
                </a:ln>
                <a:solidFill>
                  <a:srgbClr val="404040"/>
                </a:solidFill>
                <a:effectLst/>
                <a:uLnTx/>
                <a:uFillTx/>
                <a:cs typeface="Carlito"/>
              </a:rPr>
              <a:t>Customer, </a:t>
            </a:r>
            <a:r>
              <a:rPr kumimoji="0" lang="en-IN" sz="1600" b="0" i="0" u="none" strike="noStrike" kern="1200" cap="none" spc="-5" normalizeH="0" baseline="0" noProof="0" dirty="0">
                <a:ln>
                  <a:noFill/>
                </a:ln>
                <a:solidFill>
                  <a:srgbClr val="404040"/>
                </a:solidFill>
                <a:effectLst/>
                <a:uLnTx/>
                <a:uFillTx/>
                <a:cs typeface="Carlito"/>
              </a:rPr>
              <a:t>Launch </a:t>
            </a:r>
            <a:r>
              <a:rPr kumimoji="0" lang="en-IN" sz="1600" b="0" i="0" u="none" strike="noStrike" kern="1200" cap="none" spc="-15" normalizeH="0" baseline="0" noProof="0" dirty="0">
                <a:ln>
                  <a:noFill/>
                </a:ln>
                <a:solidFill>
                  <a:srgbClr val="404040"/>
                </a:solidFill>
                <a:effectLst/>
                <a:uLnTx/>
                <a:uFillTx/>
                <a:cs typeface="Carlito"/>
              </a:rPr>
              <a:t>outcome, </a:t>
            </a:r>
            <a:r>
              <a:rPr kumimoji="0" lang="en-IN" sz="1600" b="0" i="0" u="none" strike="noStrike" kern="1200" cap="none" spc="-45" normalizeH="0" baseline="0" noProof="0" dirty="0">
                <a:ln>
                  <a:noFill/>
                </a:ln>
                <a:solidFill>
                  <a:srgbClr val="404040"/>
                </a:solidFill>
                <a:effectLst/>
                <a:uLnTx/>
                <a:uFillTx/>
                <a:cs typeface="Carlito"/>
              </a:rPr>
              <a:t>Version  </a:t>
            </a:r>
            <a:r>
              <a:rPr kumimoji="0" lang="en-IN" sz="1600" b="0" i="0" u="none" strike="noStrike" kern="1200" cap="none" spc="-60" normalizeH="0" baseline="0" noProof="0" dirty="0">
                <a:ln>
                  <a:noFill/>
                </a:ln>
                <a:solidFill>
                  <a:srgbClr val="404040"/>
                </a:solidFill>
                <a:effectLst/>
                <a:uLnTx/>
                <a:uFillTx/>
                <a:cs typeface="Carlito"/>
              </a:rPr>
              <a:t>Booster, </a:t>
            </a:r>
            <a:r>
              <a:rPr kumimoji="0" lang="en-IN" sz="1600" b="0" i="0" u="none" strike="noStrike" kern="1200" cap="none" spc="-20" normalizeH="0" baseline="0" noProof="0" dirty="0">
                <a:ln>
                  <a:noFill/>
                </a:ln>
                <a:solidFill>
                  <a:srgbClr val="404040"/>
                </a:solidFill>
                <a:effectLst/>
                <a:uLnTx/>
                <a:uFillTx/>
                <a:cs typeface="Carlito"/>
              </a:rPr>
              <a:t>Booster </a:t>
            </a:r>
            <a:r>
              <a:rPr kumimoji="0" lang="en-IN" sz="1600" b="0" i="0" u="none" strike="noStrike" kern="1200" cap="none" spc="0" normalizeH="0" baseline="0" noProof="0" dirty="0">
                <a:ln>
                  <a:noFill/>
                </a:ln>
                <a:solidFill>
                  <a:srgbClr val="404040"/>
                </a:solidFill>
                <a:effectLst/>
                <a:uLnTx/>
                <a:uFillTx/>
                <a:cs typeface="Carlito"/>
              </a:rPr>
              <a:t>landing, </a:t>
            </a:r>
            <a:r>
              <a:rPr kumimoji="0" lang="en-IN" sz="1600" b="0" i="0" u="none" strike="noStrike" kern="1200" cap="none" spc="-20" normalizeH="0" baseline="0" noProof="0" dirty="0">
                <a:ln>
                  <a:noFill/>
                </a:ln>
                <a:solidFill>
                  <a:srgbClr val="404040"/>
                </a:solidFill>
                <a:effectLst/>
                <a:uLnTx/>
                <a:uFillTx/>
                <a:cs typeface="Carlito"/>
              </a:rPr>
              <a:t>Date,</a:t>
            </a:r>
            <a:r>
              <a:rPr kumimoji="0" lang="en-IN" sz="1600" b="0" i="0" u="none" strike="noStrike" kern="1200" cap="none" spc="40" normalizeH="0" baseline="0" noProof="0" dirty="0">
                <a:ln>
                  <a:noFill/>
                </a:ln>
                <a:solidFill>
                  <a:srgbClr val="404040"/>
                </a:solidFill>
                <a:effectLst/>
                <a:uLnTx/>
                <a:uFillTx/>
                <a:cs typeface="Carlito"/>
              </a:rPr>
              <a:t> </a:t>
            </a:r>
            <a:r>
              <a:rPr kumimoji="0" lang="en-IN" sz="1600" b="0" i="0" u="none" strike="noStrike" kern="1200" cap="none" spc="-5" normalizeH="0" baseline="0" noProof="0" dirty="0">
                <a:ln>
                  <a:noFill/>
                </a:ln>
                <a:solidFill>
                  <a:srgbClr val="404040"/>
                </a:solidFill>
                <a:effectLst/>
                <a:uLnTx/>
                <a:uFillTx/>
                <a:cs typeface="Carlito"/>
              </a:rPr>
              <a:t>Time</a:t>
            </a:r>
            <a:endParaRPr kumimoji="0" lang="en-IN" sz="1600" b="0" i="0" u="none" strike="noStrike" kern="1200" cap="none" spc="0" normalizeH="0" baseline="0" noProof="0" dirty="0">
              <a:ln>
                <a:noFill/>
              </a:ln>
              <a:solidFill>
                <a:prstClr val="black"/>
              </a:solidFill>
              <a:effectLst/>
              <a:uLnTx/>
              <a:uFillTx/>
              <a:cs typeface="Carlito"/>
            </a:endParaRPr>
          </a:p>
          <a:p>
            <a:pPr marL="0" indent="0" algn="just">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06389" y="2071240"/>
            <a:ext cx="4013200" cy="2970789"/>
          </a:xfrm>
          <a:prstGeom prst="rect">
            <a:avLst/>
          </a:prstGeom>
        </p:spPr>
        <p:txBody>
          <a:bodyPr vert="horz" lIns="91440" tIns="45720" rIns="91440" bIns="45720" rtlCol="0" anchor="t">
            <a:normAutofit/>
          </a:bodyPr>
          <a:lstStyle/>
          <a:p>
            <a:endParaRPr lang="en-US" dirty="0"/>
          </a:p>
          <a:p>
            <a:pPr marL="0" indent="0">
              <a:buNone/>
            </a:pPr>
            <a:r>
              <a:rPr lang="en-US" b="1" u="sng" dirty="0"/>
              <a:t>GitHub URL:</a:t>
            </a:r>
          </a:p>
          <a:p>
            <a:pPr marL="0" indent="0" algn="just">
              <a:buNone/>
            </a:pPr>
            <a:r>
              <a:rPr lang="en-US" sz="1800" u="sng" dirty="0">
                <a:hlinkClick r:id="rId3"/>
              </a:rPr>
              <a:t>https://github.com/Harshit-Optimus0089/IBM_Data_Science_Capstone/blob/b6c0c33f19176419bbc743a953fa5f3e96eaa048/jupyter-labs-spacex-data-collection-api.ipynb</a:t>
            </a:r>
            <a:endParaRPr lang="en-US" sz="1800" u="sng" dirty="0"/>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7" name="Diagram 6">
            <a:extLst>
              <a:ext uri="{FF2B5EF4-FFF2-40B4-BE49-F238E27FC236}">
                <a16:creationId xmlns:a16="http://schemas.microsoft.com/office/drawing/2014/main" id="{AC4DB1D7-E480-298C-1F8B-E554BA7570B5}"/>
              </a:ext>
            </a:extLst>
          </p:cNvPr>
          <p:cNvGraphicFramePr/>
          <p:nvPr>
            <p:extLst>
              <p:ext uri="{D42A27DB-BD31-4B8C-83A1-F6EECF244321}">
                <p14:modId xmlns:p14="http://schemas.microsoft.com/office/powerpoint/2010/main" val="4204391009"/>
              </p:ext>
            </p:extLst>
          </p:nvPr>
        </p:nvGraphicFramePr>
        <p:xfrm>
          <a:off x="5824611" y="1295189"/>
          <a:ext cx="5461000" cy="45228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A8CBAF52-A718-7037-DC2E-14C2C1B93B80}"/>
              </a:ext>
            </a:extLst>
          </p:cNvPr>
          <p:cNvGraphicFramePr/>
          <p:nvPr>
            <p:extLst>
              <p:ext uri="{D42A27DB-BD31-4B8C-83A1-F6EECF244321}">
                <p14:modId xmlns:p14="http://schemas.microsoft.com/office/powerpoint/2010/main" val="2513909719"/>
              </p:ext>
            </p:extLst>
          </p:nvPr>
        </p:nvGraphicFramePr>
        <p:xfrm>
          <a:off x="5824800" y="1296000"/>
          <a:ext cx="5461200" cy="452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 Placeholder 2">
            <a:extLst>
              <a:ext uri="{FF2B5EF4-FFF2-40B4-BE49-F238E27FC236}">
                <a16:creationId xmlns:a16="http://schemas.microsoft.com/office/drawing/2014/main" id="{939B75FC-FEB3-21A2-BB6A-BE883CE0B81B}"/>
              </a:ext>
            </a:extLst>
          </p:cNvPr>
          <p:cNvSpPr txBox="1">
            <a:spLocks/>
          </p:cNvSpPr>
          <p:nvPr/>
        </p:nvSpPr>
        <p:spPr>
          <a:xfrm>
            <a:off x="906389" y="2071240"/>
            <a:ext cx="4013200" cy="297078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pPr marL="0" indent="0">
              <a:buFont typeface="Arial" panose="020B0604020202020204" pitchFamily="34" charset="0"/>
              <a:buNone/>
            </a:pPr>
            <a:r>
              <a:rPr lang="en-US" b="1" u="sng" dirty="0"/>
              <a:t>GitHub URL:</a:t>
            </a:r>
          </a:p>
          <a:p>
            <a:pPr marL="0" indent="0">
              <a:buFont typeface="Arial" panose="020B0604020202020204" pitchFamily="34" charset="0"/>
              <a:buNone/>
            </a:pPr>
            <a:r>
              <a:rPr lang="en-US" sz="1800" u="sng" dirty="0">
                <a:hlinkClick r:id="rId8"/>
              </a:rPr>
              <a:t>https://github.com/Harshit-Optimus0089/IBM_Data_Science_Capstone/blob/b6c0c33f19176419bbc743a953fa5f3e96eaa048/jupyter-labs-webscraping.ipynb</a:t>
            </a:r>
            <a:endParaRPr lang="en-US" sz="1800" u="sng"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896</TotalTime>
  <Words>2766</Words>
  <Application>Microsoft Office PowerPoint</Application>
  <PresentationFormat>Widescreen</PresentationFormat>
  <Paragraphs>262</Paragraphs>
  <Slides>47</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Abadi</vt:lpstr>
      <vt:lpstr>Arial</vt:lpstr>
      <vt:lpstr>Calibri</vt:lpstr>
      <vt:lpstr>Carlito</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Harshit Verma</cp:lastModifiedBy>
  <cp:revision>208</cp:revision>
  <dcterms:created xsi:type="dcterms:W3CDTF">2021-04-29T18:58:34Z</dcterms:created>
  <dcterms:modified xsi:type="dcterms:W3CDTF">2024-04-20T05:59:22Z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